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49" r:id="rId2"/>
    <p:sldId id="297" r:id="rId3"/>
    <p:sldId id="339" r:id="rId4"/>
    <p:sldId id="301" r:id="rId5"/>
    <p:sldId id="313" r:id="rId6"/>
    <p:sldId id="314" r:id="rId7"/>
    <p:sldId id="337" r:id="rId8"/>
    <p:sldId id="340" r:id="rId9"/>
    <p:sldId id="315" r:id="rId10"/>
    <p:sldId id="322" r:id="rId11"/>
    <p:sldId id="325" r:id="rId12"/>
    <p:sldId id="317" r:id="rId13"/>
    <p:sldId id="318" r:id="rId14"/>
    <p:sldId id="324" r:id="rId15"/>
    <p:sldId id="341" r:id="rId16"/>
    <p:sldId id="319" r:id="rId17"/>
    <p:sldId id="320" r:id="rId18"/>
    <p:sldId id="333" r:id="rId19"/>
    <p:sldId id="316" r:id="rId20"/>
    <p:sldId id="2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C. Watts" initials="ACW" lastIdx="1" clrIdx="0">
    <p:extLst>
      <p:ext uri="{19B8F6BF-5375-455C-9EA6-DF929625EA0E}">
        <p15:presenceInfo xmlns:p15="http://schemas.microsoft.com/office/powerpoint/2012/main" userId="S::awatts@services.fnal.gov::7d937d13-9e97-443b-9325-2a2aadedf4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00B7-A58A-8F49-B98B-17FD7F6D88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55C75A-4587-0748-B1E5-0748D4D1A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867E7E-64BE-6B42-B7ED-0CB318F32528}"/>
              </a:ext>
            </a:extLst>
          </p:cNvPr>
          <p:cNvSpPr>
            <a:spLocks noGrp="1"/>
          </p:cNvSpPr>
          <p:nvPr>
            <p:ph type="dt" sz="half" idx="10"/>
          </p:nvPr>
        </p:nvSpPr>
        <p:spPr/>
        <p:txBody>
          <a:bodyPr/>
          <a:lstStyle/>
          <a:p>
            <a:fld id="{410C0B62-4999-114B-8E46-2AE791EF3AC8}" type="datetimeFigureOut">
              <a:rPr lang="en-US" smtClean="0"/>
              <a:t>4/18/22</a:t>
            </a:fld>
            <a:endParaRPr lang="en-US"/>
          </a:p>
        </p:txBody>
      </p:sp>
      <p:sp>
        <p:nvSpPr>
          <p:cNvPr id="5" name="Footer Placeholder 4">
            <a:extLst>
              <a:ext uri="{FF2B5EF4-FFF2-40B4-BE49-F238E27FC236}">
                <a16:creationId xmlns:a16="http://schemas.microsoft.com/office/drawing/2014/main" id="{D5CB93F7-9731-8340-8735-56017EA32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641AB-3816-9042-BC42-34F825759177}"/>
              </a:ext>
            </a:extLst>
          </p:cNvPr>
          <p:cNvSpPr>
            <a:spLocks noGrp="1"/>
          </p:cNvSpPr>
          <p:nvPr>
            <p:ph type="sldNum" sz="quarter" idx="12"/>
          </p:nvPr>
        </p:nvSpPr>
        <p:spPr/>
        <p:txBody>
          <a:bodyPr/>
          <a:lstStyle/>
          <a:p>
            <a:fld id="{C9AB3DCA-0026-0948-AC59-BCA0FE1366DE}" type="slidenum">
              <a:rPr lang="en-US" smtClean="0"/>
              <a:t>‹#›</a:t>
            </a:fld>
            <a:endParaRPr lang="en-US"/>
          </a:p>
        </p:txBody>
      </p:sp>
    </p:spTree>
    <p:extLst>
      <p:ext uri="{BB962C8B-B14F-4D97-AF65-F5344CB8AC3E}">
        <p14:creationId xmlns:p14="http://schemas.microsoft.com/office/powerpoint/2010/main" val="3705443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1A504-C65C-DE49-8CAE-C2653080A8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215B53-25AE-5044-A137-176760C1E1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232A9-158E-7B44-801F-5271A00B7A1D}"/>
              </a:ext>
            </a:extLst>
          </p:cNvPr>
          <p:cNvSpPr>
            <a:spLocks noGrp="1"/>
          </p:cNvSpPr>
          <p:nvPr>
            <p:ph type="dt" sz="half" idx="10"/>
          </p:nvPr>
        </p:nvSpPr>
        <p:spPr/>
        <p:txBody>
          <a:bodyPr/>
          <a:lstStyle/>
          <a:p>
            <a:fld id="{410C0B62-4999-114B-8E46-2AE791EF3AC8}" type="datetimeFigureOut">
              <a:rPr lang="en-US" smtClean="0"/>
              <a:t>4/18/22</a:t>
            </a:fld>
            <a:endParaRPr lang="en-US"/>
          </a:p>
        </p:txBody>
      </p:sp>
      <p:sp>
        <p:nvSpPr>
          <p:cNvPr id="5" name="Footer Placeholder 4">
            <a:extLst>
              <a:ext uri="{FF2B5EF4-FFF2-40B4-BE49-F238E27FC236}">
                <a16:creationId xmlns:a16="http://schemas.microsoft.com/office/drawing/2014/main" id="{39EE1FD3-EB68-6743-922B-03AEFAFF9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BACDDB-9F04-AD4E-8F75-819DAEE758ED}"/>
              </a:ext>
            </a:extLst>
          </p:cNvPr>
          <p:cNvSpPr>
            <a:spLocks noGrp="1"/>
          </p:cNvSpPr>
          <p:nvPr>
            <p:ph type="sldNum" sz="quarter" idx="12"/>
          </p:nvPr>
        </p:nvSpPr>
        <p:spPr/>
        <p:txBody>
          <a:bodyPr/>
          <a:lstStyle/>
          <a:p>
            <a:fld id="{C9AB3DCA-0026-0948-AC59-BCA0FE1366DE}" type="slidenum">
              <a:rPr lang="en-US" smtClean="0"/>
              <a:t>‹#›</a:t>
            </a:fld>
            <a:endParaRPr lang="en-US"/>
          </a:p>
        </p:txBody>
      </p:sp>
    </p:spTree>
    <p:extLst>
      <p:ext uri="{BB962C8B-B14F-4D97-AF65-F5344CB8AC3E}">
        <p14:creationId xmlns:p14="http://schemas.microsoft.com/office/powerpoint/2010/main" val="2286764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2A927D-F87C-464A-935A-CEC7C907D7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474CEA-3A5A-CE4E-8B84-7C0B349FEB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2CA80F-342E-2D47-B42D-FD1AE5447F07}"/>
              </a:ext>
            </a:extLst>
          </p:cNvPr>
          <p:cNvSpPr>
            <a:spLocks noGrp="1"/>
          </p:cNvSpPr>
          <p:nvPr>
            <p:ph type="dt" sz="half" idx="10"/>
          </p:nvPr>
        </p:nvSpPr>
        <p:spPr/>
        <p:txBody>
          <a:bodyPr/>
          <a:lstStyle/>
          <a:p>
            <a:fld id="{410C0B62-4999-114B-8E46-2AE791EF3AC8}" type="datetimeFigureOut">
              <a:rPr lang="en-US" smtClean="0"/>
              <a:t>4/18/22</a:t>
            </a:fld>
            <a:endParaRPr lang="en-US"/>
          </a:p>
        </p:txBody>
      </p:sp>
      <p:sp>
        <p:nvSpPr>
          <p:cNvPr id="5" name="Footer Placeholder 4">
            <a:extLst>
              <a:ext uri="{FF2B5EF4-FFF2-40B4-BE49-F238E27FC236}">
                <a16:creationId xmlns:a16="http://schemas.microsoft.com/office/drawing/2014/main" id="{EA4292B0-23F9-BE43-9B9F-060E75FE52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9525F-42EC-754F-8D56-DECFCB4332B7}"/>
              </a:ext>
            </a:extLst>
          </p:cNvPr>
          <p:cNvSpPr>
            <a:spLocks noGrp="1"/>
          </p:cNvSpPr>
          <p:nvPr>
            <p:ph type="sldNum" sz="quarter" idx="12"/>
          </p:nvPr>
        </p:nvSpPr>
        <p:spPr/>
        <p:txBody>
          <a:bodyPr/>
          <a:lstStyle/>
          <a:p>
            <a:fld id="{C9AB3DCA-0026-0948-AC59-BCA0FE1366DE}" type="slidenum">
              <a:rPr lang="en-US" smtClean="0"/>
              <a:t>‹#›</a:t>
            </a:fld>
            <a:endParaRPr lang="en-US"/>
          </a:p>
        </p:txBody>
      </p:sp>
    </p:spTree>
    <p:extLst>
      <p:ext uri="{BB962C8B-B14F-4D97-AF65-F5344CB8AC3E}">
        <p14:creationId xmlns:p14="http://schemas.microsoft.com/office/powerpoint/2010/main" val="149751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bg1">
            <a:alpha val="0"/>
          </a:schemeClr>
        </a:solidFill>
        <a:effectLst/>
      </p:bgPr>
    </p:bg>
    <p:spTree>
      <p:nvGrpSpPr>
        <p:cNvPr id="1" name=""/>
        <p:cNvGrpSpPr/>
        <p:nvPr/>
      </p:nvGrpSpPr>
      <p:grpSpPr>
        <a:xfrm>
          <a:off x="0" y="0"/>
          <a:ext cx="0" cy="0"/>
          <a:chOff x="0" y="0"/>
          <a:chExt cx="0" cy="0"/>
        </a:xfrm>
      </p:grpSpPr>
      <p:sp>
        <p:nvSpPr>
          <p:cNvPr id="7" name="Text Placeholder 23"/>
          <p:cNvSpPr>
            <a:spLocks noGrp="1"/>
          </p:cNvSpPr>
          <p:nvPr>
            <p:ph type="body" sz="quarter" idx="10"/>
          </p:nvPr>
        </p:nvSpPr>
        <p:spPr>
          <a:xfrm>
            <a:off x="455899" y="4963773"/>
            <a:ext cx="11332308" cy="1529241"/>
          </a:xfrm>
          <a:prstGeom prst="rect">
            <a:avLst/>
          </a:prstGeom>
        </p:spPr>
        <p:txBody>
          <a:bodyPr lIns="0" tIns="45720" rIns="0" bIns="45720">
            <a:noAutofit/>
          </a:bodyPr>
          <a:lstStyle>
            <a:lvl1pPr marL="0" indent="0">
              <a:buFontTx/>
              <a:buNone/>
              <a:defRPr sz="2000">
                <a:solidFill>
                  <a:srgbClr val="004C97"/>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a:t>Click to edit Master text styles</a:t>
            </a:r>
          </a:p>
        </p:txBody>
      </p:sp>
      <p:sp>
        <p:nvSpPr>
          <p:cNvPr id="8" name="Rectangle 7"/>
          <p:cNvSpPr/>
          <p:nvPr userDrawn="1"/>
        </p:nvSpPr>
        <p:spPr>
          <a:xfrm>
            <a:off x="-23683" y="-1"/>
            <a:ext cx="12252960" cy="896936"/>
          </a:xfrm>
          <a:prstGeom prst="rect">
            <a:avLst/>
          </a:prstGeom>
          <a:solidFill>
            <a:srgbClr val="004C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 Placeholder 24"/>
          <p:cNvSpPr>
            <a:spLocks noGrp="1"/>
          </p:cNvSpPr>
          <p:nvPr>
            <p:ph type="body" sz="quarter" idx="11"/>
          </p:nvPr>
        </p:nvSpPr>
        <p:spPr>
          <a:xfrm>
            <a:off x="455899" y="3951842"/>
            <a:ext cx="11332309" cy="1003049"/>
          </a:xfrm>
          <a:prstGeom prst="rect">
            <a:avLst/>
          </a:prstGeom>
        </p:spPr>
        <p:txBody>
          <a:bodyPr vert="horz" wrap="square" lIns="0" tIns="45720" anchor="ctr" anchorCtr="0">
            <a:normAutofit/>
          </a:bodyPr>
          <a:lstStyle>
            <a:lvl1pPr marL="0" indent="0" algn="l">
              <a:lnSpc>
                <a:spcPct val="100000"/>
              </a:lnSpc>
              <a:spcBef>
                <a:spcPts val="700"/>
              </a:spcBef>
              <a:spcAft>
                <a:spcPts val="0"/>
              </a:spcAft>
              <a:buFontTx/>
              <a:buNone/>
              <a:defRPr sz="3200" b="1" i="0">
                <a:solidFill>
                  <a:srgbClr val="004C97"/>
                </a:solidFill>
              </a:defRPr>
            </a:lvl1pPr>
            <a:lvl2pPr marL="0" indent="0">
              <a:buFontTx/>
              <a:buNone/>
              <a:defRPr sz="2800" b="1" i="0">
                <a:solidFill>
                  <a:srgbClr val="004C97"/>
                </a:solidFill>
              </a:defRPr>
            </a:lvl2pPr>
            <a:lvl3pPr marL="0" indent="0">
              <a:buFontTx/>
              <a:buNone/>
              <a:defRPr sz="2800" b="1" i="0">
                <a:solidFill>
                  <a:srgbClr val="004C97"/>
                </a:solidFill>
              </a:defRPr>
            </a:lvl3pPr>
            <a:lvl4pPr marL="0" indent="0">
              <a:buFontTx/>
              <a:buNone/>
              <a:defRPr sz="2800" b="1" i="0">
                <a:solidFill>
                  <a:srgbClr val="004C97"/>
                </a:solidFill>
              </a:defRPr>
            </a:lvl4pPr>
            <a:lvl5pPr marL="0" indent="0">
              <a:buFontTx/>
              <a:buNone/>
              <a:defRPr sz="2800" b="1" i="0">
                <a:solidFill>
                  <a:srgbClr val="004C97"/>
                </a:solidFill>
              </a:defRPr>
            </a:lvl5pPr>
          </a:lstStyle>
          <a:p>
            <a:pPr lvl="0"/>
            <a:r>
              <a:rPr lang="en-US"/>
              <a:t>Click to edit Master text styles</a:t>
            </a:r>
          </a:p>
        </p:txBody>
      </p:sp>
      <p:pic>
        <p:nvPicPr>
          <p:cNvPr id="13" name="Picture 12" descr="14-0218-16D.lr.jpg"/>
          <p:cNvPicPr>
            <a:picLocks noChangeAspect="1"/>
          </p:cNvPicPr>
          <p:nvPr userDrawn="1"/>
        </p:nvPicPr>
        <p:blipFill rotWithShape="1">
          <a:blip r:embed="rId2">
            <a:extLst>
              <a:ext uri="{28A0092B-C50C-407E-A947-70E740481C1C}">
                <a14:useLocalDpi xmlns:a14="http://schemas.microsoft.com/office/drawing/2010/main" val="0"/>
              </a:ext>
            </a:extLst>
          </a:blip>
          <a:srcRect t="25816" b="25769"/>
          <a:stretch/>
        </p:blipFill>
        <p:spPr>
          <a:xfrm>
            <a:off x="-23683" y="817011"/>
            <a:ext cx="12252960" cy="2966102"/>
          </a:xfrm>
          <a:prstGeom prst="rect">
            <a:avLst/>
          </a:prstGeom>
        </p:spPr>
      </p:pic>
      <p:pic>
        <p:nvPicPr>
          <p:cNvPr id="14" name="Picture 13" descr="FermiLogoBar_DOE_KO_horiz.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81" y="249844"/>
            <a:ext cx="12014381" cy="301891"/>
          </a:xfrm>
          <a:prstGeom prst="rect">
            <a:avLst/>
          </a:prstGeom>
        </p:spPr>
      </p:pic>
    </p:spTree>
    <p:extLst>
      <p:ext uri="{BB962C8B-B14F-4D97-AF65-F5344CB8AC3E}">
        <p14:creationId xmlns:p14="http://schemas.microsoft.com/office/powerpoint/2010/main" val="237247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ogo Bottom: Title &amp;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04801" y="971551"/>
            <a:ext cx="11563351" cy="5059363"/>
          </a:xfrm>
          <a:prstGeom prst="rect">
            <a:avLst/>
          </a:prstGeom>
        </p:spPr>
        <p:txBody>
          <a:bodyPr lIns="0" tIns="0" rIns="0" bIns="0"/>
          <a:lstStyle>
            <a:lvl1pPr>
              <a:defRPr sz="2400">
                <a:solidFill>
                  <a:srgbClr val="505050"/>
                </a:solidFill>
              </a:defRPr>
            </a:lvl1pPr>
            <a:lvl2pPr>
              <a:defRPr sz="2200">
                <a:solidFill>
                  <a:srgbClr val="505050"/>
                </a:solidFill>
              </a:defRPr>
            </a:lvl2pPr>
            <a:lvl3pPr>
              <a:defRPr sz="2000">
                <a:solidFill>
                  <a:srgbClr val="505050"/>
                </a:solidFill>
              </a:defRPr>
            </a:lvl3pPr>
            <a:lvl4pPr>
              <a:defRPr sz="1800">
                <a:solidFill>
                  <a:srgbClr val="505050"/>
                </a:solidFill>
              </a:defRPr>
            </a:lvl4pPr>
            <a:lvl5pPr marL="2057400" indent="-228600">
              <a:buFont typeface="Arial"/>
              <a:buChar char="•"/>
              <a:defRPr sz="1800">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p:cNvSpPr>
            <a:spLocks noGrp="1"/>
          </p:cNvSpPr>
          <p:nvPr>
            <p:ph type="title"/>
          </p:nvPr>
        </p:nvSpPr>
        <p:spPr>
          <a:xfrm>
            <a:off x="304800" y="251753"/>
            <a:ext cx="11582400" cy="427877"/>
          </a:xfrm>
          <a:prstGeom prst="rect">
            <a:avLst/>
          </a:prstGeom>
        </p:spPr>
        <p:txBody>
          <a:bodyPr lIns="0" tIns="0" rIns="0" bIns="0" anchor="b" anchorCtr="0"/>
          <a:lstStyle>
            <a:lvl1pPr>
              <a:defRPr sz="2800">
                <a:solidFill>
                  <a:srgbClr val="004C97"/>
                </a:solidFill>
              </a:defRPr>
            </a:lvl1pPr>
          </a:lstStyle>
          <a:p>
            <a:r>
              <a:rPr lang="en-US"/>
              <a:t>Click to edit Master title style</a:t>
            </a:r>
            <a:endParaRPr lang="en-US" dirty="0"/>
          </a:p>
        </p:txBody>
      </p:sp>
      <p:sp>
        <p:nvSpPr>
          <p:cNvPr id="8" name="Date Placeholder 3"/>
          <p:cNvSpPr>
            <a:spLocks noGrp="1"/>
          </p:cNvSpPr>
          <p:nvPr>
            <p:ph type="dt" sz="half" idx="2"/>
          </p:nvPr>
        </p:nvSpPr>
        <p:spPr>
          <a:xfrm>
            <a:off x="982436" y="6504213"/>
            <a:ext cx="900491"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fld id="{57ADAB69-348E-2C41-AF41-E98D046040A4}" type="datetime1">
              <a:rPr lang="en-US" smtClean="0"/>
              <a:t>4/18/22</a:t>
            </a:fld>
            <a:endParaRPr lang="en-US" dirty="0"/>
          </a:p>
        </p:txBody>
      </p:sp>
      <p:sp>
        <p:nvSpPr>
          <p:cNvPr id="9" name="Footer Placeholder 4"/>
          <p:cNvSpPr>
            <a:spLocks noGrp="1"/>
          </p:cNvSpPr>
          <p:nvPr>
            <p:ph type="ftr" sz="quarter" idx="3"/>
          </p:nvPr>
        </p:nvSpPr>
        <p:spPr>
          <a:xfrm>
            <a:off x="2040804" y="6504214"/>
            <a:ext cx="8349491"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dirty="0"/>
              <a:t>Presenter | Presentation Title or Meeting Title</a:t>
            </a:r>
            <a:endParaRPr lang="en-US" b="1" dirty="0"/>
          </a:p>
        </p:txBody>
      </p:sp>
      <p:sp>
        <p:nvSpPr>
          <p:cNvPr id="10" name="Slide Number Placeholder 5"/>
          <p:cNvSpPr>
            <a:spLocks noGrp="1"/>
          </p:cNvSpPr>
          <p:nvPr>
            <p:ph type="sldNum" sz="quarter" idx="4"/>
          </p:nvPr>
        </p:nvSpPr>
        <p:spPr>
          <a:xfrm>
            <a:off x="296333" y="6504214"/>
            <a:ext cx="552451"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11" name="Rectangle 10">
            <a:extLst>
              <a:ext uri="{FF2B5EF4-FFF2-40B4-BE49-F238E27FC236}">
                <a16:creationId xmlns:a16="http://schemas.microsoft.com/office/drawing/2014/main" id="{B7E44ED3-4ABA-6C41-90D9-9ED5DAC05C7D}"/>
              </a:ext>
            </a:extLst>
          </p:cNvPr>
          <p:cNvSpPr/>
          <p:nvPr userDrawn="1"/>
        </p:nvSpPr>
        <p:spPr>
          <a:xfrm>
            <a:off x="296333" y="753961"/>
            <a:ext cx="11590867" cy="18288"/>
          </a:xfrm>
          <a:prstGeom prst="rect">
            <a:avLst/>
          </a:prstGeom>
          <a:solidFill>
            <a:srgbClr val="98D7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91790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C4DE1-6903-7E48-9155-0543F2AA27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37172C-BF38-F449-A22E-783BC3AFC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4A628-AED2-F541-A4BF-068AB23D1CC1}"/>
              </a:ext>
            </a:extLst>
          </p:cNvPr>
          <p:cNvSpPr>
            <a:spLocks noGrp="1"/>
          </p:cNvSpPr>
          <p:nvPr>
            <p:ph type="dt" sz="half" idx="10"/>
          </p:nvPr>
        </p:nvSpPr>
        <p:spPr/>
        <p:txBody>
          <a:bodyPr/>
          <a:lstStyle/>
          <a:p>
            <a:fld id="{410C0B62-4999-114B-8E46-2AE791EF3AC8}" type="datetimeFigureOut">
              <a:rPr lang="en-US" smtClean="0"/>
              <a:t>4/18/22</a:t>
            </a:fld>
            <a:endParaRPr lang="en-US"/>
          </a:p>
        </p:txBody>
      </p:sp>
      <p:sp>
        <p:nvSpPr>
          <p:cNvPr id="5" name="Footer Placeholder 4">
            <a:extLst>
              <a:ext uri="{FF2B5EF4-FFF2-40B4-BE49-F238E27FC236}">
                <a16:creationId xmlns:a16="http://schemas.microsoft.com/office/drawing/2014/main" id="{21092F8C-3FF0-714E-B8F1-D5BE18C52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565BD-7972-4147-9630-5E4F5484E43A}"/>
              </a:ext>
            </a:extLst>
          </p:cNvPr>
          <p:cNvSpPr>
            <a:spLocks noGrp="1"/>
          </p:cNvSpPr>
          <p:nvPr>
            <p:ph type="sldNum" sz="quarter" idx="12"/>
          </p:nvPr>
        </p:nvSpPr>
        <p:spPr/>
        <p:txBody>
          <a:bodyPr/>
          <a:lstStyle/>
          <a:p>
            <a:fld id="{C9AB3DCA-0026-0948-AC59-BCA0FE1366DE}" type="slidenum">
              <a:rPr lang="en-US" smtClean="0"/>
              <a:t>‹#›</a:t>
            </a:fld>
            <a:endParaRPr lang="en-US"/>
          </a:p>
        </p:txBody>
      </p:sp>
    </p:spTree>
    <p:extLst>
      <p:ext uri="{BB962C8B-B14F-4D97-AF65-F5344CB8AC3E}">
        <p14:creationId xmlns:p14="http://schemas.microsoft.com/office/powerpoint/2010/main" val="408125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F609-4C8E-7C48-8A0B-A07D01572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EE39ED-1673-A443-9459-A8BFD89E06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EA37F1-6017-2044-BDE0-F67B55B7E03A}"/>
              </a:ext>
            </a:extLst>
          </p:cNvPr>
          <p:cNvSpPr>
            <a:spLocks noGrp="1"/>
          </p:cNvSpPr>
          <p:nvPr>
            <p:ph type="dt" sz="half" idx="10"/>
          </p:nvPr>
        </p:nvSpPr>
        <p:spPr/>
        <p:txBody>
          <a:bodyPr/>
          <a:lstStyle/>
          <a:p>
            <a:fld id="{410C0B62-4999-114B-8E46-2AE791EF3AC8}" type="datetimeFigureOut">
              <a:rPr lang="en-US" smtClean="0"/>
              <a:t>4/18/22</a:t>
            </a:fld>
            <a:endParaRPr lang="en-US"/>
          </a:p>
        </p:txBody>
      </p:sp>
      <p:sp>
        <p:nvSpPr>
          <p:cNvPr id="5" name="Footer Placeholder 4">
            <a:extLst>
              <a:ext uri="{FF2B5EF4-FFF2-40B4-BE49-F238E27FC236}">
                <a16:creationId xmlns:a16="http://schemas.microsoft.com/office/drawing/2014/main" id="{B32825A9-1CD0-B944-9964-158D2F15C4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39179-C64B-A045-B5F2-F060542E2D21}"/>
              </a:ext>
            </a:extLst>
          </p:cNvPr>
          <p:cNvSpPr>
            <a:spLocks noGrp="1"/>
          </p:cNvSpPr>
          <p:nvPr>
            <p:ph type="sldNum" sz="quarter" idx="12"/>
          </p:nvPr>
        </p:nvSpPr>
        <p:spPr/>
        <p:txBody>
          <a:bodyPr/>
          <a:lstStyle/>
          <a:p>
            <a:fld id="{C9AB3DCA-0026-0948-AC59-BCA0FE1366DE}" type="slidenum">
              <a:rPr lang="en-US" smtClean="0"/>
              <a:t>‹#›</a:t>
            </a:fld>
            <a:endParaRPr lang="en-US"/>
          </a:p>
        </p:txBody>
      </p:sp>
    </p:spTree>
    <p:extLst>
      <p:ext uri="{BB962C8B-B14F-4D97-AF65-F5344CB8AC3E}">
        <p14:creationId xmlns:p14="http://schemas.microsoft.com/office/powerpoint/2010/main" val="414906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458E5-BB5B-C844-9FAB-00414E29F2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7A110-1EE0-B046-99FF-B2CF892857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592EB0-B453-554E-9ECC-8ECCE37F63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9A067B-0F48-1A49-BADF-92F6343C3555}"/>
              </a:ext>
            </a:extLst>
          </p:cNvPr>
          <p:cNvSpPr>
            <a:spLocks noGrp="1"/>
          </p:cNvSpPr>
          <p:nvPr>
            <p:ph type="dt" sz="half" idx="10"/>
          </p:nvPr>
        </p:nvSpPr>
        <p:spPr/>
        <p:txBody>
          <a:bodyPr/>
          <a:lstStyle/>
          <a:p>
            <a:fld id="{410C0B62-4999-114B-8E46-2AE791EF3AC8}" type="datetimeFigureOut">
              <a:rPr lang="en-US" smtClean="0"/>
              <a:t>4/18/22</a:t>
            </a:fld>
            <a:endParaRPr lang="en-US"/>
          </a:p>
        </p:txBody>
      </p:sp>
      <p:sp>
        <p:nvSpPr>
          <p:cNvPr id="6" name="Footer Placeholder 5">
            <a:extLst>
              <a:ext uri="{FF2B5EF4-FFF2-40B4-BE49-F238E27FC236}">
                <a16:creationId xmlns:a16="http://schemas.microsoft.com/office/drawing/2014/main" id="{151E7CCE-11E1-1544-8781-24A8662362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302715-E9A6-D241-A9BE-5228B875D679}"/>
              </a:ext>
            </a:extLst>
          </p:cNvPr>
          <p:cNvSpPr>
            <a:spLocks noGrp="1"/>
          </p:cNvSpPr>
          <p:nvPr>
            <p:ph type="sldNum" sz="quarter" idx="12"/>
          </p:nvPr>
        </p:nvSpPr>
        <p:spPr/>
        <p:txBody>
          <a:bodyPr/>
          <a:lstStyle/>
          <a:p>
            <a:fld id="{C9AB3DCA-0026-0948-AC59-BCA0FE1366DE}" type="slidenum">
              <a:rPr lang="en-US" smtClean="0"/>
              <a:t>‹#›</a:t>
            </a:fld>
            <a:endParaRPr lang="en-US"/>
          </a:p>
        </p:txBody>
      </p:sp>
    </p:spTree>
    <p:extLst>
      <p:ext uri="{BB962C8B-B14F-4D97-AF65-F5344CB8AC3E}">
        <p14:creationId xmlns:p14="http://schemas.microsoft.com/office/powerpoint/2010/main" val="1342856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8AF3-08FC-3A41-8213-076014E8BC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11FE1B-42D4-2843-9F15-23B21F83F0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46050E-E33B-1D43-A845-6ADA5494DA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174C33-D9EC-2241-9129-3228B5D698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BDFDD1-B9D1-0F4F-8974-DB638497FD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3E5CE5-00C0-D643-B950-C56067BCBA52}"/>
              </a:ext>
            </a:extLst>
          </p:cNvPr>
          <p:cNvSpPr>
            <a:spLocks noGrp="1"/>
          </p:cNvSpPr>
          <p:nvPr>
            <p:ph type="dt" sz="half" idx="10"/>
          </p:nvPr>
        </p:nvSpPr>
        <p:spPr/>
        <p:txBody>
          <a:bodyPr/>
          <a:lstStyle/>
          <a:p>
            <a:fld id="{410C0B62-4999-114B-8E46-2AE791EF3AC8}" type="datetimeFigureOut">
              <a:rPr lang="en-US" smtClean="0"/>
              <a:t>4/18/22</a:t>
            </a:fld>
            <a:endParaRPr lang="en-US"/>
          </a:p>
        </p:txBody>
      </p:sp>
      <p:sp>
        <p:nvSpPr>
          <p:cNvPr id="8" name="Footer Placeholder 7">
            <a:extLst>
              <a:ext uri="{FF2B5EF4-FFF2-40B4-BE49-F238E27FC236}">
                <a16:creationId xmlns:a16="http://schemas.microsoft.com/office/drawing/2014/main" id="{66790597-3F9B-D040-8175-B7706B0743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B978A7-EBD0-5E4A-97AC-737E3365070C}"/>
              </a:ext>
            </a:extLst>
          </p:cNvPr>
          <p:cNvSpPr>
            <a:spLocks noGrp="1"/>
          </p:cNvSpPr>
          <p:nvPr>
            <p:ph type="sldNum" sz="quarter" idx="12"/>
          </p:nvPr>
        </p:nvSpPr>
        <p:spPr/>
        <p:txBody>
          <a:bodyPr/>
          <a:lstStyle/>
          <a:p>
            <a:fld id="{C9AB3DCA-0026-0948-AC59-BCA0FE1366DE}" type="slidenum">
              <a:rPr lang="en-US" smtClean="0"/>
              <a:t>‹#›</a:t>
            </a:fld>
            <a:endParaRPr lang="en-US"/>
          </a:p>
        </p:txBody>
      </p:sp>
    </p:spTree>
    <p:extLst>
      <p:ext uri="{BB962C8B-B14F-4D97-AF65-F5344CB8AC3E}">
        <p14:creationId xmlns:p14="http://schemas.microsoft.com/office/powerpoint/2010/main" val="989999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30069-4D34-FD4A-A8A6-C30AB4EB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96548A-370C-A347-AD95-CAA1A6A8F170}"/>
              </a:ext>
            </a:extLst>
          </p:cNvPr>
          <p:cNvSpPr>
            <a:spLocks noGrp="1"/>
          </p:cNvSpPr>
          <p:nvPr>
            <p:ph type="dt" sz="half" idx="10"/>
          </p:nvPr>
        </p:nvSpPr>
        <p:spPr/>
        <p:txBody>
          <a:bodyPr/>
          <a:lstStyle/>
          <a:p>
            <a:fld id="{410C0B62-4999-114B-8E46-2AE791EF3AC8}" type="datetimeFigureOut">
              <a:rPr lang="en-US" smtClean="0"/>
              <a:t>4/18/22</a:t>
            </a:fld>
            <a:endParaRPr lang="en-US"/>
          </a:p>
        </p:txBody>
      </p:sp>
      <p:sp>
        <p:nvSpPr>
          <p:cNvPr id="4" name="Footer Placeholder 3">
            <a:extLst>
              <a:ext uri="{FF2B5EF4-FFF2-40B4-BE49-F238E27FC236}">
                <a16:creationId xmlns:a16="http://schemas.microsoft.com/office/drawing/2014/main" id="{AA0482CE-3570-C14A-AC31-8ABD0478EA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A7A7FA-1997-AE47-9212-CA64ED33EFD7}"/>
              </a:ext>
            </a:extLst>
          </p:cNvPr>
          <p:cNvSpPr>
            <a:spLocks noGrp="1"/>
          </p:cNvSpPr>
          <p:nvPr>
            <p:ph type="sldNum" sz="quarter" idx="12"/>
          </p:nvPr>
        </p:nvSpPr>
        <p:spPr/>
        <p:txBody>
          <a:bodyPr/>
          <a:lstStyle/>
          <a:p>
            <a:fld id="{C9AB3DCA-0026-0948-AC59-BCA0FE1366DE}" type="slidenum">
              <a:rPr lang="en-US" smtClean="0"/>
              <a:t>‹#›</a:t>
            </a:fld>
            <a:endParaRPr lang="en-US"/>
          </a:p>
        </p:txBody>
      </p:sp>
    </p:spTree>
    <p:extLst>
      <p:ext uri="{BB962C8B-B14F-4D97-AF65-F5344CB8AC3E}">
        <p14:creationId xmlns:p14="http://schemas.microsoft.com/office/powerpoint/2010/main" val="1328341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C13B94-7D8D-0149-B309-FF22E0A11712}"/>
              </a:ext>
            </a:extLst>
          </p:cNvPr>
          <p:cNvSpPr>
            <a:spLocks noGrp="1"/>
          </p:cNvSpPr>
          <p:nvPr>
            <p:ph type="dt" sz="half" idx="10"/>
          </p:nvPr>
        </p:nvSpPr>
        <p:spPr/>
        <p:txBody>
          <a:bodyPr/>
          <a:lstStyle/>
          <a:p>
            <a:fld id="{410C0B62-4999-114B-8E46-2AE791EF3AC8}" type="datetimeFigureOut">
              <a:rPr lang="en-US" smtClean="0"/>
              <a:t>4/18/22</a:t>
            </a:fld>
            <a:endParaRPr lang="en-US"/>
          </a:p>
        </p:txBody>
      </p:sp>
      <p:sp>
        <p:nvSpPr>
          <p:cNvPr id="3" name="Footer Placeholder 2">
            <a:extLst>
              <a:ext uri="{FF2B5EF4-FFF2-40B4-BE49-F238E27FC236}">
                <a16:creationId xmlns:a16="http://schemas.microsoft.com/office/drawing/2014/main" id="{D1DF5AD8-8F13-9549-91FA-E93E65E8A8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8395-D19B-024F-81AE-8E03C5ACFBBD}"/>
              </a:ext>
            </a:extLst>
          </p:cNvPr>
          <p:cNvSpPr>
            <a:spLocks noGrp="1"/>
          </p:cNvSpPr>
          <p:nvPr>
            <p:ph type="sldNum" sz="quarter" idx="12"/>
          </p:nvPr>
        </p:nvSpPr>
        <p:spPr/>
        <p:txBody>
          <a:bodyPr/>
          <a:lstStyle/>
          <a:p>
            <a:fld id="{C9AB3DCA-0026-0948-AC59-BCA0FE1366DE}" type="slidenum">
              <a:rPr lang="en-US" smtClean="0"/>
              <a:t>‹#›</a:t>
            </a:fld>
            <a:endParaRPr lang="en-US"/>
          </a:p>
        </p:txBody>
      </p:sp>
    </p:spTree>
    <p:extLst>
      <p:ext uri="{BB962C8B-B14F-4D97-AF65-F5344CB8AC3E}">
        <p14:creationId xmlns:p14="http://schemas.microsoft.com/office/powerpoint/2010/main" val="335423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7C23E-2ABB-994F-84B1-6473D625F7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A86BED-9ACC-7243-BBFE-9C79C459B0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331394-2AC2-774D-B012-3A65CFD98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E4C89E-E499-0445-A5B3-AAF27614DF4E}"/>
              </a:ext>
            </a:extLst>
          </p:cNvPr>
          <p:cNvSpPr>
            <a:spLocks noGrp="1"/>
          </p:cNvSpPr>
          <p:nvPr>
            <p:ph type="dt" sz="half" idx="10"/>
          </p:nvPr>
        </p:nvSpPr>
        <p:spPr/>
        <p:txBody>
          <a:bodyPr/>
          <a:lstStyle/>
          <a:p>
            <a:fld id="{410C0B62-4999-114B-8E46-2AE791EF3AC8}" type="datetimeFigureOut">
              <a:rPr lang="en-US" smtClean="0"/>
              <a:t>4/18/22</a:t>
            </a:fld>
            <a:endParaRPr lang="en-US"/>
          </a:p>
        </p:txBody>
      </p:sp>
      <p:sp>
        <p:nvSpPr>
          <p:cNvPr id="6" name="Footer Placeholder 5">
            <a:extLst>
              <a:ext uri="{FF2B5EF4-FFF2-40B4-BE49-F238E27FC236}">
                <a16:creationId xmlns:a16="http://schemas.microsoft.com/office/drawing/2014/main" id="{15B360C9-3274-E547-A5C2-24B52D05C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860C85-A6A3-6748-B1D9-95C5A4C332F3}"/>
              </a:ext>
            </a:extLst>
          </p:cNvPr>
          <p:cNvSpPr>
            <a:spLocks noGrp="1"/>
          </p:cNvSpPr>
          <p:nvPr>
            <p:ph type="sldNum" sz="quarter" idx="12"/>
          </p:nvPr>
        </p:nvSpPr>
        <p:spPr/>
        <p:txBody>
          <a:bodyPr/>
          <a:lstStyle/>
          <a:p>
            <a:fld id="{C9AB3DCA-0026-0948-AC59-BCA0FE1366DE}" type="slidenum">
              <a:rPr lang="en-US" smtClean="0"/>
              <a:t>‹#›</a:t>
            </a:fld>
            <a:endParaRPr lang="en-US"/>
          </a:p>
        </p:txBody>
      </p:sp>
    </p:spTree>
    <p:extLst>
      <p:ext uri="{BB962C8B-B14F-4D97-AF65-F5344CB8AC3E}">
        <p14:creationId xmlns:p14="http://schemas.microsoft.com/office/powerpoint/2010/main" val="3697376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C6D0-FE52-1841-AC1A-76DD238823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1505FF-A4F9-3044-BA1C-CC603232DB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EF6999-987F-BE4B-8946-874562785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DD88D-A575-AF4F-A278-9833ACF194FB}"/>
              </a:ext>
            </a:extLst>
          </p:cNvPr>
          <p:cNvSpPr>
            <a:spLocks noGrp="1"/>
          </p:cNvSpPr>
          <p:nvPr>
            <p:ph type="dt" sz="half" idx="10"/>
          </p:nvPr>
        </p:nvSpPr>
        <p:spPr/>
        <p:txBody>
          <a:bodyPr/>
          <a:lstStyle/>
          <a:p>
            <a:fld id="{410C0B62-4999-114B-8E46-2AE791EF3AC8}" type="datetimeFigureOut">
              <a:rPr lang="en-US" smtClean="0"/>
              <a:t>4/18/22</a:t>
            </a:fld>
            <a:endParaRPr lang="en-US"/>
          </a:p>
        </p:txBody>
      </p:sp>
      <p:sp>
        <p:nvSpPr>
          <p:cNvPr id="6" name="Footer Placeholder 5">
            <a:extLst>
              <a:ext uri="{FF2B5EF4-FFF2-40B4-BE49-F238E27FC236}">
                <a16:creationId xmlns:a16="http://schemas.microsoft.com/office/drawing/2014/main" id="{2B2CC55D-A37A-1946-AFF2-7B51E08173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0FFC6-0299-C042-8FCA-49120E94E335}"/>
              </a:ext>
            </a:extLst>
          </p:cNvPr>
          <p:cNvSpPr>
            <a:spLocks noGrp="1"/>
          </p:cNvSpPr>
          <p:nvPr>
            <p:ph type="sldNum" sz="quarter" idx="12"/>
          </p:nvPr>
        </p:nvSpPr>
        <p:spPr/>
        <p:txBody>
          <a:bodyPr/>
          <a:lstStyle/>
          <a:p>
            <a:fld id="{C9AB3DCA-0026-0948-AC59-BCA0FE1366DE}" type="slidenum">
              <a:rPr lang="en-US" smtClean="0"/>
              <a:t>‹#›</a:t>
            </a:fld>
            <a:endParaRPr lang="en-US"/>
          </a:p>
        </p:txBody>
      </p:sp>
    </p:spTree>
    <p:extLst>
      <p:ext uri="{BB962C8B-B14F-4D97-AF65-F5344CB8AC3E}">
        <p14:creationId xmlns:p14="http://schemas.microsoft.com/office/powerpoint/2010/main" val="218475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73847F-C1D3-784E-8809-20A2835F7E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704563-0F8E-914B-89AA-DFA0C1F610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FC916-7D08-CA47-9BD8-DB265B111A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C0B62-4999-114B-8E46-2AE791EF3AC8}" type="datetimeFigureOut">
              <a:rPr lang="en-US" smtClean="0"/>
              <a:t>4/18/22</a:t>
            </a:fld>
            <a:endParaRPr lang="en-US"/>
          </a:p>
        </p:txBody>
      </p:sp>
      <p:sp>
        <p:nvSpPr>
          <p:cNvPr id="5" name="Footer Placeholder 4">
            <a:extLst>
              <a:ext uri="{FF2B5EF4-FFF2-40B4-BE49-F238E27FC236}">
                <a16:creationId xmlns:a16="http://schemas.microsoft.com/office/drawing/2014/main" id="{89D14444-486C-B846-91D6-5823484463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BACCA4-B410-F946-99E3-828362DEFD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AB3DCA-0026-0948-AC59-BCA0FE1366DE}" type="slidenum">
              <a:rPr lang="en-US" smtClean="0"/>
              <a:t>‹#›</a:t>
            </a:fld>
            <a:endParaRPr lang="en-US"/>
          </a:p>
        </p:txBody>
      </p:sp>
    </p:spTree>
    <p:extLst>
      <p:ext uri="{BB962C8B-B14F-4D97-AF65-F5344CB8AC3E}">
        <p14:creationId xmlns:p14="http://schemas.microsoft.com/office/powerpoint/2010/main" val="3657414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precisionmicrodrives.com/content/ab-024-introductory-gear-equations/" TargetMode="External"/><Relationship Id="rId1" Type="http://schemas.openxmlformats.org/officeDocument/2006/relationships/slideLayout" Target="../slideLayouts/slideLayout13.xml"/><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ycloidal_drive" TargetMode="External"/><Relationship Id="rId7" Type="http://schemas.openxmlformats.org/officeDocument/2006/relationships/image" Target="../media/image31.gif"/><Relationship Id="rId2" Type="http://schemas.openxmlformats.org/officeDocument/2006/relationships/hyperlink" Target="https://en.wikipedia.org/wiki/Strain_wave_gearing" TargetMode="External"/><Relationship Id="rId1" Type="http://schemas.openxmlformats.org/officeDocument/2006/relationships/slideLayout" Target="../slideLayouts/slideLayout13.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hyperlink" Target="https://en.wikipedia.org/wiki/Epicyclic_gearin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ocw.mit.edu/courses/mechanical-engineering/2-12-introduction-to-robotics-fall-2005" TargetMode="External"/><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33.gif"/><Relationship Id="rId5" Type="http://schemas.openxmlformats.org/officeDocument/2006/relationships/hyperlink" Target="https://www.renesas.com/us/en/support/engineer-school/brushless-dc-motor-01-overview" TargetMode="External"/><Relationship Id="rId4" Type="http://schemas.openxmlformats.org/officeDocument/2006/relationships/hyperlink" Target="https://creativecommons.org/licenses/by-nc-sa/4.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renesas.com/us/en/support/engineer-school/brushless-dc-motor-01-overview" TargetMode="External"/><Relationship Id="rId2" Type="http://schemas.openxmlformats.org/officeDocument/2006/relationships/image" Target="../media/image34.gif"/><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hyperlink" Target="https://www.digikey.com/en/articles/an-introduction-to-brushless-dc-motor-contro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s://www.robotshop.com/en/ampflow-e30-400-48-high-performance-motor-24-72vdc-5800-rpm.html"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3.xml"/><Relationship Id="rId4" Type="http://schemas.openxmlformats.org/officeDocument/2006/relationships/hyperlink" Target="https://www.vexrobotics.com/217-6515.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hyperlink" Target="https://learn.adafruit.com/all-about-stepper-motors/" TargetMode="External"/><Relationship Id="rId1" Type="http://schemas.openxmlformats.org/officeDocument/2006/relationships/slideLayout" Target="../slideLayouts/slideLayout13.xml"/><Relationship Id="rId4" Type="http://schemas.openxmlformats.org/officeDocument/2006/relationships/image" Target="../media/image40.jp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hyperlink" Target="https://www.orientalmotor.com/stepper-motors/technology/speed-torque-curves-for-stepper-motors.html"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mcmaster.com/" TargetMode="Externa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hyperlink" Target="https://www.sparkfun.com/servos" TargetMode="External"/><Relationship Id="rId2" Type="http://schemas.openxmlformats.org/officeDocument/2006/relationships/image" Target="../media/image45.jpg"/><Relationship Id="rId1" Type="http://schemas.openxmlformats.org/officeDocument/2006/relationships/slideLayout" Target="../slideLayouts/slideLayout13.xml"/><Relationship Id="rId6" Type="http://schemas.openxmlformats.org/officeDocument/2006/relationships/image" Target="../media/image46.jpg"/><Relationship Id="rId5" Type="http://schemas.openxmlformats.org/officeDocument/2006/relationships/hyperlink" Target="https://www.robotshop.com/en/ipower-motor-gm5208-24-brushless-gimbal-motor.html" TargetMode="External"/><Relationship Id="rId4" Type="http://schemas.openxmlformats.org/officeDocument/2006/relationships/hyperlink" Target="https://realpars.com/servo-motors-advantag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see.stanford.edu/Course/CS223A" TargetMode="External"/><Relationship Id="rId2" Type="http://schemas.openxmlformats.org/officeDocument/2006/relationships/hyperlink" Target="https://ocw.mit.edu/courses/mechanical-engineering/2-12-introduction-to-robotics-fall-2005/index.htm" TargetMode="External"/><Relationship Id="rId1" Type="http://schemas.openxmlformats.org/officeDocument/2006/relationships/slideLayout" Target="../slideLayouts/slideLayout13.xml"/><Relationship Id="rId6" Type="http://schemas.openxmlformats.org/officeDocument/2006/relationships/image" Target="../media/image47.gif"/><Relationship Id="rId5" Type="http://schemas.openxmlformats.org/officeDocument/2006/relationships/hyperlink" Target="https://ad.fnal.gov/robotics/" TargetMode="External"/><Relationship Id="rId4" Type="http://schemas.openxmlformats.org/officeDocument/2006/relationships/hyperlink" Target="http://hades.mech.northwestern.edu/index.php/Modern_Robotics"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ad.fnal.gov/robotics/" TargetMode="External"/><Relationship Id="rId7" Type="http://schemas.openxmlformats.org/officeDocument/2006/relationships/image" Target="../media/image7.jpg"/><Relationship Id="rId2" Type="http://schemas.openxmlformats.org/officeDocument/2006/relationships/hyperlink" Target="https://news.fnal.gov/2021/05/argonaut-project-launches-design-effort-for-super-cold-robotics/" TargetMode="Externa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hyperlink" Target="https://ocw.mit.edu/courses/mechanical-engineering/2-12-introduction-to-robotics-fall-2005" TargetMode="Externa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obotics.kawasaki.com/ja1/xyz/en/1804-03/"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hyperphysics.phy-astr.gsu.edu/hbase/torq.html#torq" TargetMode="External"/><Relationship Id="rId7" Type="http://schemas.openxmlformats.org/officeDocument/2006/relationships/image" Target="../media/image15.gif"/><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hyperlink" Target="http://hyperphysics.phy-astr.gsu.edu/hbase/mi.html#mi" TargetMode="External"/><Relationship Id="rId7" Type="http://schemas.openxmlformats.org/officeDocument/2006/relationships/image" Target="../media/image18.gif"/><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2.gif"/><Relationship Id="rId9" Type="http://schemas.openxmlformats.org/officeDocument/2006/relationships/image" Target="../media/image20.gif"/></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65925" y="5045613"/>
            <a:ext cx="8499231" cy="1390219"/>
          </a:xfrm>
        </p:spPr>
        <p:txBody>
          <a:bodyPr/>
          <a:lstStyle/>
          <a:p>
            <a:r>
              <a:rPr lang="en-US" dirty="0"/>
              <a:t>Adam Watts</a:t>
            </a:r>
          </a:p>
          <a:p>
            <a:r>
              <a:rPr lang="en-US" dirty="0"/>
              <a:t>Engineering Physicist</a:t>
            </a:r>
          </a:p>
          <a:p>
            <a:r>
              <a:rPr lang="en-US" dirty="0"/>
              <a:t>Accelerator Division</a:t>
            </a:r>
          </a:p>
          <a:p>
            <a:endParaRPr lang="en-US" dirty="0"/>
          </a:p>
        </p:txBody>
      </p:sp>
      <p:sp>
        <p:nvSpPr>
          <p:cNvPr id="3" name="Text Placeholder 2"/>
          <p:cNvSpPr>
            <a:spLocks noGrp="1"/>
          </p:cNvSpPr>
          <p:nvPr>
            <p:ph type="body" sz="quarter" idx="11"/>
          </p:nvPr>
        </p:nvSpPr>
        <p:spPr/>
        <p:txBody>
          <a:bodyPr>
            <a:noAutofit/>
          </a:bodyPr>
          <a:lstStyle/>
          <a:p>
            <a:r>
              <a:rPr lang="en-US" dirty="0"/>
              <a:t>Introduction to Robotics: Mechanical Principles</a:t>
            </a:r>
          </a:p>
        </p:txBody>
      </p:sp>
    </p:spTree>
    <p:extLst>
      <p:ext uri="{BB962C8B-B14F-4D97-AF65-F5344CB8AC3E}">
        <p14:creationId xmlns:p14="http://schemas.microsoft.com/office/powerpoint/2010/main" val="294740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10</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Gear ratios, torque, and speed</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13" name="Rectangle 12">
            <a:extLst>
              <a:ext uri="{FF2B5EF4-FFF2-40B4-BE49-F238E27FC236}">
                <a16:creationId xmlns:a16="http://schemas.microsoft.com/office/drawing/2014/main" id="{39F0D2AF-B8AC-AE49-AE44-29C3A30C263C}"/>
              </a:ext>
            </a:extLst>
          </p:cNvPr>
          <p:cNvSpPr/>
          <p:nvPr/>
        </p:nvSpPr>
        <p:spPr>
          <a:xfrm>
            <a:off x="1953149" y="889680"/>
            <a:ext cx="8075581" cy="523220"/>
          </a:xfrm>
          <a:prstGeom prst="rect">
            <a:avLst/>
          </a:prstGeom>
        </p:spPr>
        <p:txBody>
          <a:bodyPr wrap="square">
            <a:spAutoFit/>
          </a:bodyPr>
          <a:lstStyle/>
          <a:p>
            <a:r>
              <a:rPr lang="en-US" sz="1400" dirty="0"/>
              <a:t>The basic equation that describes a gear system’s speed and torque as a function of its total gear ratio, or “reduction”, is:</a:t>
            </a:r>
          </a:p>
        </p:txBody>
      </p:sp>
      <p:sp>
        <p:nvSpPr>
          <p:cNvPr id="2" name="TextBox 1">
            <a:extLst>
              <a:ext uri="{FF2B5EF4-FFF2-40B4-BE49-F238E27FC236}">
                <a16:creationId xmlns:a16="http://schemas.microsoft.com/office/drawing/2014/main" id="{D54D2BB9-E3D5-5443-AD9C-C31AAD0CDBFF}"/>
              </a:ext>
            </a:extLst>
          </p:cNvPr>
          <p:cNvSpPr txBox="1"/>
          <p:nvPr/>
        </p:nvSpPr>
        <p:spPr>
          <a:xfrm>
            <a:off x="2594753" y="5946807"/>
            <a:ext cx="7002494" cy="307777"/>
          </a:xfrm>
          <a:prstGeom prst="rect">
            <a:avLst/>
          </a:prstGeom>
          <a:noFill/>
        </p:spPr>
        <p:txBody>
          <a:bodyPr wrap="none" rtlCol="0">
            <a:spAutoFit/>
          </a:bodyPr>
          <a:lstStyle/>
          <a:p>
            <a:r>
              <a:rPr lang="en-US" sz="1400" i="1" dirty="0"/>
              <a:t>Source</a:t>
            </a:r>
            <a:r>
              <a:rPr lang="en-US" sz="1400" dirty="0"/>
              <a:t>: </a:t>
            </a:r>
            <a:r>
              <a:rPr lang="en-US" sz="1400" dirty="0">
                <a:hlinkClick r:id="rId2"/>
              </a:rPr>
              <a:t>https://www.precisionmicrodrives.com/content/ab-024-introductory-gear-equations/</a:t>
            </a:r>
            <a:endParaRPr lang="en-US" sz="1400" dirty="0"/>
          </a:p>
        </p:txBody>
      </p:sp>
      <p:pic>
        <p:nvPicPr>
          <p:cNvPr id="6" name="Picture 5">
            <a:extLst>
              <a:ext uri="{FF2B5EF4-FFF2-40B4-BE49-F238E27FC236}">
                <a16:creationId xmlns:a16="http://schemas.microsoft.com/office/drawing/2014/main" id="{12CBFBE4-76E6-ED4C-BC38-D0903E9284C5}"/>
              </a:ext>
            </a:extLst>
          </p:cNvPr>
          <p:cNvPicPr>
            <a:picLocks noChangeAspect="1"/>
          </p:cNvPicPr>
          <p:nvPr/>
        </p:nvPicPr>
        <p:blipFill>
          <a:blip r:embed="rId3"/>
          <a:stretch>
            <a:fillRect/>
          </a:stretch>
        </p:blipFill>
        <p:spPr>
          <a:xfrm>
            <a:off x="3066105" y="1575535"/>
            <a:ext cx="2006600" cy="457200"/>
          </a:xfrm>
          <a:prstGeom prst="rect">
            <a:avLst/>
          </a:prstGeom>
        </p:spPr>
      </p:pic>
      <p:sp>
        <p:nvSpPr>
          <p:cNvPr id="23" name="Rectangle 22">
            <a:extLst>
              <a:ext uri="{FF2B5EF4-FFF2-40B4-BE49-F238E27FC236}">
                <a16:creationId xmlns:a16="http://schemas.microsoft.com/office/drawing/2014/main" id="{65899EF5-46C8-9245-9400-E4BF968A372C}"/>
              </a:ext>
            </a:extLst>
          </p:cNvPr>
          <p:cNvSpPr/>
          <p:nvPr/>
        </p:nvSpPr>
        <p:spPr>
          <a:xfrm>
            <a:off x="2147872" y="2482816"/>
            <a:ext cx="8075581" cy="3970318"/>
          </a:xfrm>
          <a:prstGeom prst="rect">
            <a:avLst/>
          </a:prstGeom>
        </p:spPr>
        <p:txBody>
          <a:bodyPr wrap="square">
            <a:spAutoFit/>
          </a:bodyPr>
          <a:lstStyle/>
          <a:p>
            <a:r>
              <a:rPr lang="en-US" sz="1400" b="1" dirty="0"/>
              <a:t>R</a:t>
            </a:r>
            <a:r>
              <a:rPr lang="en-US" sz="1400" dirty="0"/>
              <a:t> is the system reduction, </a:t>
            </a:r>
            <a:r>
              <a:rPr lang="el-GR" sz="1400" b="1" dirty="0"/>
              <a:t>ω</a:t>
            </a:r>
            <a:r>
              <a:rPr lang="en-US" sz="1400" dirty="0"/>
              <a:t> the angular velocity (usually units of RPM), </a:t>
            </a:r>
            <a:r>
              <a:rPr lang="en-US" sz="1400" b="1" dirty="0"/>
              <a:t>r</a:t>
            </a:r>
            <a:r>
              <a:rPr lang="en-US" sz="1400" dirty="0"/>
              <a:t> the gear or pulley radius, and </a:t>
            </a:r>
            <a:r>
              <a:rPr lang="el-GR" sz="1400" b="1" dirty="0"/>
              <a:t>τ</a:t>
            </a:r>
            <a:r>
              <a:rPr lang="en-US" sz="1400" dirty="0"/>
              <a:t> the torque.</a:t>
            </a:r>
          </a:p>
          <a:p>
            <a:endParaRPr lang="en-US" sz="1400" dirty="0"/>
          </a:p>
          <a:p>
            <a:r>
              <a:rPr lang="en-US" sz="1400" dirty="0"/>
              <a:t>For two gears with the same tooth spacing, the gear radius ration can be replaced with the tooth count ratio. This equation works for enmeshed (interlocked) gears, two wheels rolling against each other without slipping (friction drive), belt and pulley systems, as well as chain and sprocket systems.</a:t>
            </a:r>
          </a:p>
          <a:p>
            <a:endParaRPr lang="en-US" sz="1400" dirty="0"/>
          </a:p>
          <a:p>
            <a:r>
              <a:rPr lang="en-US" sz="1400" dirty="0"/>
              <a:t>Note that complicated gear systems like gearboxes, cycloidal or harmonic drives, and planetary gear systems can all be summarized by the basic </a:t>
            </a:r>
            <a:r>
              <a:rPr lang="en-US" sz="1400" b="1" dirty="0"/>
              <a:t>R</a:t>
            </a:r>
            <a:r>
              <a:rPr lang="en-US" sz="1400" dirty="0"/>
              <a:t> number. It is rare that you’ll need to compute R yourself, as the manufacturer should provide it.</a:t>
            </a:r>
          </a:p>
          <a:p>
            <a:endParaRPr lang="en-US" sz="1400" dirty="0"/>
          </a:p>
          <a:p>
            <a:r>
              <a:rPr lang="en-US" sz="1400" dirty="0"/>
              <a:t>Gear systems have some hysteretic behavior, where the same number of revolutions in one direction will not perfectly reverse those in the other direction; this behavior is known as “</a:t>
            </a:r>
            <a:r>
              <a:rPr lang="en-US" sz="1400" i="1" dirty="0"/>
              <a:t>backlash</a:t>
            </a:r>
            <a:r>
              <a:rPr lang="en-US" sz="1400" dirty="0"/>
              <a:t>”, and must be compensated by feedback and correction. Backlash is an inevitable characteristic of gear systems, and comes from the nonzero gap between gears to prevent binding and allow for lubrication.</a:t>
            </a:r>
          </a:p>
          <a:p>
            <a:endParaRPr lang="en-US" sz="1400" dirty="0"/>
          </a:p>
          <a:p>
            <a:endParaRPr lang="en-US" sz="1400" b="1" dirty="0"/>
          </a:p>
          <a:p>
            <a:endParaRPr lang="en-US" sz="1400" b="1" dirty="0"/>
          </a:p>
        </p:txBody>
      </p:sp>
      <p:pic>
        <p:nvPicPr>
          <p:cNvPr id="7" name="Picture 6" descr="Circle&#10;&#10;Description automatically generated with medium confidence">
            <a:extLst>
              <a:ext uri="{FF2B5EF4-FFF2-40B4-BE49-F238E27FC236}">
                <a16:creationId xmlns:a16="http://schemas.microsoft.com/office/drawing/2014/main" id="{D5F9BDCF-D230-8044-AFB6-ACEAD076B5DB}"/>
              </a:ext>
            </a:extLst>
          </p:cNvPr>
          <p:cNvPicPr>
            <a:picLocks noChangeAspect="1"/>
          </p:cNvPicPr>
          <p:nvPr/>
        </p:nvPicPr>
        <p:blipFill>
          <a:blip r:embed="rId4"/>
          <a:stretch>
            <a:fillRect/>
          </a:stretch>
        </p:blipFill>
        <p:spPr>
          <a:xfrm>
            <a:off x="6185661" y="1236498"/>
            <a:ext cx="2840376" cy="1094986"/>
          </a:xfrm>
          <a:prstGeom prst="rect">
            <a:avLst/>
          </a:prstGeom>
        </p:spPr>
      </p:pic>
    </p:spTree>
    <p:extLst>
      <p:ext uri="{BB962C8B-B14F-4D97-AF65-F5344CB8AC3E}">
        <p14:creationId xmlns:p14="http://schemas.microsoft.com/office/powerpoint/2010/main" val="4094738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11</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Exotic gear types</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2" name="TextBox 1">
            <a:extLst>
              <a:ext uri="{FF2B5EF4-FFF2-40B4-BE49-F238E27FC236}">
                <a16:creationId xmlns:a16="http://schemas.microsoft.com/office/drawing/2014/main" id="{D54D2BB9-E3D5-5443-AD9C-C31AAD0CDBFF}"/>
              </a:ext>
            </a:extLst>
          </p:cNvPr>
          <p:cNvSpPr txBox="1"/>
          <p:nvPr/>
        </p:nvSpPr>
        <p:spPr>
          <a:xfrm>
            <a:off x="7190761" y="5646483"/>
            <a:ext cx="3497788" cy="461665"/>
          </a:xfrm>
          <a:prstGeom prst="rect">
            <a:avLst/>
          </a:prstGeom>
          <a:noFill/>
        </p:spPr>
        <p:txBody>
          <a:bodyPr wrap="square" rtlCol="0">
            <a:spAutoFit/>
          </a:bodyPr>
          <a:lstStyle/>
          <a:p>
            <a:pPr algn="ctr"/>
            <a:r>
              <a:rPr lang="en-US" sz="1200" i="1" dirty="0"/>
              <a:t>Source: </a:t>
            </a:r>
            <a:r>
              <a:rPr lang="en-US" sz="1200" i="1" dirty="0">
                <a:hlinkClick r:id="rId2"/>
              </a:rPr>
              <a:t>https://en.wikipedia.org/wiki/Strain_wave_gearing</a:t>
            </a:r>
            <a:endParaRPr lang="en-US" sz="1200" i="1" dirty="0"/>
          </a:p>
        </p:txBody>
      </p:sp>
      <p:sp>
        <p:nvSpPr>
          <p:cNvPr id="10" name="Rectangle 9">
            <a:extLst>
              <a:ext uri="{FF2B5EF4-FFF2-40B4-BE49-F238E27FC236}">
                <a16:creationId xmlns:a16="http://schemas.microsoft.com/office/drawing/2014/main" id="{47F52315-B727-5B43-B118-56EE84E63F5E}"/>
              </a:ext>
            </a:extLst>
          </p:cNvPr>
          <p:cNvSpPr/>
          <p:nvPr/>
        </p:nvSpPr>
        <p:spPr>
          <a:xfrm>
            <a:off x="3821102" y="5531627"/>
            <a:ext cx="4572000" cy="276999"/>
          </a:xfrm>
          <a:prstGeom prst="rect">
            <a:avLst/>
          </a:prstGeom>
        </p:spPr>
        <p:txBody>
          <a:bodyPr>
            <a:spAutoFit/>
          </a:bodyPr>
          <a:lstStyle/>
          <a:p>
            <a:pPr algn="ctr"/>
            <a:r>
              <a:rPr lang="en-US" sz="1200" i="1" dirty="0"/>
              <a:t>Source</a:t>
            </a:r>
            <a:r>
              <a:rPr lang="en-US" sz="1200" dirty="0"/>
              <a:t>: </a:t>
            </a:r>
            <a:r>
              <a:rPr lang="en-US" sz="1200" dirty="0">
                <a:hlinkClick r:id="rId3"/>
              </a:rPr>
              <a:t>https://en.wikipedia.org/wiki/Cycloidal_drive</a:t>
            </a:r>
            <a:endParaRPr lang="en-US" sz="1200" dirty="0"/>
          </a:p>
        </p:txBody>
      </p:sp>
      <p:sp>
        <p:nvSpPr>
          <p:cNvPr id="15" name="TextBox 14">
            <a:extLst>
              <a:ext uri="{FF2B5EF4-FFF2-40B4-BE49-F238E27FC236}">
                <a16:creationId xmlns:a16="http://schemas.microsoft.com/office/drawing/2014/main" id="{1CECBC92-F06C-5147-BC0E-3D55E6BBF3F7}"/>
              </a:ext>
            </a:extLst>
          </p:cNvPr>
          <p:cNvSpPr txBox="1"/>
          <p:nvPr/>
        </p:nvSpPr>
        <p:spPr>
          <a:xfrm>
            <a:off x="2197408" y="964863"/>
            <a:ext cx="7976509" cy="1815882"/>
          </a:xfrm>
          <a:prstGeom prst="rect">
            <a:avLst/>
          </a:prstGeom>
          <a:noFill/>
        </p:spPr>
        <p:txBody>
          <a:bodyPr wrap="square" rtlCol="0">
            <a:spAutoFit/>
          </a:bodyPr>
          <a:lstStyle/>
          <a:p>
            <a:r>
              <a:rPr lang="en-US" sz="1600" dirty="0"/>
              <a:t>Epicyclic (“planetary”), cycloidal drive, and strain wave (a.k.a. ”harmonic drive”) gearing are more advanced gear techniques that can produce very high gear reduction ratios (&gt;1:100) with little to no backlash in very compact packages. Planetary gear drives are relatively inexpensive in comparison to the other two, and readily available form even hobby-grade distributors. While commercially available, cycloidal and strain wave gear systems are very high-end and expensive, with significant performance increase commensurate to their high cost.</a:t>
            </a:r>
          </a:p>
        </p:txBody>
      </p:sp>
      <p:sp>
        <p:nvSpPr>
          <p:cNvPr id="16" name="Rectangle 15">
            <a:extLst>
              <a:ext uri="{FF2B5EF4-FFF2-40B4-BE49-F238E27FC236}">
                <a16:creationId xmlns:a16="http://schemas.microsoft.com/office/drawing/2014/main" id="{73FF04BE-A686-454F-B0A2-098B97BD8680}"/>
              </a:ext>
            </a:extLst>
          </p:cNvPr>
          <p:cNvSpPr/>
          <p:nvPr/>
        </p:nvSpPr>
        <p:spPr>
          <a:xfrm>
            <a:off x="1628809" y="5582590"/>
            <a:ext cx="3202969" cy="461665"/>
          </a:xfrm>
          <a:prstGeom prst="rect">
            <a:avLst/>
          </a:prstGeom>
        </p:spPr>
        <p:txBody>
          <a:bodyPr wrap="square">
            <a:spAutoFit/>
          </a:bodyPr>
          <a:lstStyle/>
          <a:p>
            <a:pPr algn="ctr"/>
            <a:r>
              <a:rPr lang="en-US" sz="1200" i="1" dirty="0"/>
              <a:t>Source: </a:t>
            </a:r>
            <a:r>
              <a:rPr lang="en-US" sz="1200" dirty="0">
                <a:hlinkClick r:id="rId4"/>
              </a:rPr>
              <a:t>https://</a:t>
            </a:r>
            <a:r>
              <a:rPr lang="en-US" sz="1200" dirty="0" err="1">
                <a:hlinkClick r:id="rId4"/>
              </a:rPr>
              <a:t>en.wikipedia.org</a:t>
            </a:r>
            <a:r>
              <a:rPr lang="en-US" sz="1200" dirty="0">
                <a:hlinkClick r:id="rId4"/>
              </a:rPr>
              <a:t>/wiki/</a:t>
            </a:r>
            <a:r>
              <a:rPr lang="en-US" sz="1200" dirty="0" err="1">
                <a:hlinkClick r:id="rId4"/>
              </a:rPr>
              <a:t>Epicyclic_gearing</a:t>
            </a:r>
            <a:endParaRPr lang="en-US" sz="1200" dirty="0"/>
          </a:p>
        </p:txBody>
      </p:sp>
      <p:pic>
        <p:nvPicPr>
          <p:cNvPr id="6" name="Picture 5" descr="A picture containing toy, LEGO, gear&#10;&#10;Description automatically generated">
            <a:extLst>
              <a:ext uri="{FF2B5EF4-FFF2-40B4-BE49-F238E27FC236}">
                <a16:creationId xmlns:a16="http://schemas.microsoft.com/office/drawing/2014/main" id="{704072EA-42CA-264F-9F4B-5D75AEECAE5E}"/>
              </a:ext>
            </a:extLst>
          </p:cNvPr>
          <p:cNvPicPr>
            <a:picLocks noChangeAspect="1"/>
          </p:cNvPicPr>
          <p:nvPr/>
        </p:nvPicPr>
        <p:blipFill>
          <a:blip r:embed="rId5"/>
          <a:stretch>
            <a:fillRect/>
          </a:stretch>
        </p:blipFill>
        <p:spPr>
          <a:xfrm>
            <a:off x="1784603" y="2966146"/>
            <a:ext cx="2540000" cy="2540000"/>
          </a:xfrm>
          <a:prstGeom prst="rect">
            <a:avLst/>
          </a:prstGeom>
        </p:spPr>
      </p:pic>
      <p:pic>
        <p:nvPicPr>
          <p:cNvPr id="11" name="Picture 10" descr="A close-up of a pile of multicolored cubes&#10;&#10;Description automatically generated with low confidence">
            <a:extLst>
              <a:ext uri="{FF2B5EF4-FFF2-40B4-BE49-F238E27FC236}">
                <a16:creationId xmlns:a16="http://schemas.microsoft.com/office/drawing/2014/main" id="{D545A135-378A-1447-BFE8-CDE096052309}"/>
              </a:ext>
            </a:extLst>
          </p:cNvPr>
          <p:cNvPicPr>
            <a:picLocks noChangeAspect="1"/>
          </p:cNvPicPr>
          <p:nvPr/>
        </p:nvPicPr>
        <p:blipFill>
          <a:blip r:embed="rId6"/>
          <a:stretch>
            <a:fillRect/>
          </a:stretch>
        </p:blipFill>
        <p:spPr>
          <a:xfrm>
            <a:off x="4481502" y="2879558"/>
            <a:ext cx="3251200" cy="2438400"/>
          </a:xfrm>
          <a:prstGeom prst="rect">
            <a:avLst/>
          </a:prstGeom>
        </p:spPr>
      </p:pic>
      <p:pic>
        <p:nvPicPr>
          <p:cNvPr id="17" name="Picture 16" descr="Shape, circle&#10;&#10;Description automatically generated">
            <a:extLst>
              <a:ext uri="{FF2B5EF4-FFF2-40B4-BE49-F238E27FC236}">
                <a16:creationId xmlns:a16="http://schemas.microsoft.com/office/drawing/2014/main" id="{829872D9-9772-2C46-8970-20083450ED94}"/>
              </a:ext>
            </a:extLst>
          </p:cNvPr>
          <p:cNvPicPr>
            <a:picLocks noChangeAspect="1"/>
          </p:cNvPicPr>
          <p:nvPr/>
        </p:nvPicPr>
        <p:blipFill>
          <a:blip r:embed="rId7"/>
          <a:stretch>
            <a:fillRect/>
          </a:stretch>
        </p:blipFill>
        <p:spPr>
          <a:xfrm>
            <a:off x="7951417" y="3064914"/>
            <a:ext cx="2222500" cy="2222500"/>
          </a:xfrm>
          <a:prstGeom prst="rect">
            <a:avLst/>
          </a:prstGeom>
        </p:spPr>
      </p:pic>
    </p:spTree>
    <p:extLst>
      <p:ext uri="{BB962C8B-B14F-4D97-AF65-F5344CB8AC3E}">
        <p14:creationId xmlns:p14="http://schemas.microsoft.com/office/powerpoint/2010/main" val="1773185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12</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Brushed DC motor</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pic>
        <p:nvPicPr>
          <p:cNvPr id="4" name="Picture 3" descr="Diagram&#10;&#10;Description automatically generated">
            <a:extLst>
              <a:ext uri="{FF2B5EF4-FFF2-40B4-BE49-F238E27FC236}">
                <a16:creationId xmlns:a16="http://schemas.microsoft.com/office/drawing/2014/main" id="{8BBDF16B-2D19-E94E-9464-57FBB82F52E9}"/>
              </a:ext>
            </a:extLst>
          </p:cNvPr>
          <p:cNvPicPr>
            <a:picLocks noChangeAspect="1"/>
          </p:cNvPicPr>
          <p:nvPr/>
        </p:nvPicPr>
        <p:blipFill>
          <a:blip r:embed="rId2"/>
          <a:stretch>
            <a:fillRect/>
          </a:stretch>
        </p:blipFill>
        <p:spPr>
          <a:xfrm>
            <a:off x="1541839" y="1863350"/>
            <a:ext cx="2766096" cy="2228835"/>
          </a:xfrm>
          <a:prstGeom prst="rect">
            <a:avLst/>
          </a:prstGeom>
        </p:spPr>
      </p:pic>
      <p:sp>
        <p:nvSpPr>
          <p:cNvPr id="23" name="Rectangle 22">
            <a:extLst>
              <a:ext uri="{FF2B5EF4-FFF2-40B4-BE49-F238E27FC236}">
                <a16:creationId xmlns:a16="http://schemas.microsoft.com/office/drawing/2014/main" id="{20477F9B-EFB9-054E-9FC0-66D7C28AE78C}"/>
              </a:ext>
            </a:extLst>
          </p:cNvPr>
          <p:cNvSpPr/>
          <p:nvPr/>
        </p:nvSpPr>
        <p:spPr>
          <a:xfrm>
            <a:off x="2147872" y="5501885"/>
            <a:ext cx="8075581" cy="830997"/>
          </a:xfrm>
          <a:prstGeom prst="rect">
            <a:avLst/>
          </a:prstGeom>
        </p:spPr>
        <p:txBody>
          <a:bodyPr wrap="square">
            <a:spAutoFit/>
          </a:bodyPr>
          <a:lstStyle/>
          <a:p>
            <a:r>
              <a:rPr lang="en-US" sz="1200" i="1" dirty="0"/>
              <a:t>Source: </a:t>
            </a:r>
            <a:r>
              <a:rPr lang="en-US" sz="1200" dirty="0"/>
              <a:t>Harry Asada, and John Leonard. </a:t>
            </a:r>
            <a:r>
              <a:rPr lang="en-US" sz="1200" i="1" dirty="0"/>
              <a:t>2.12 Introduction to Robotics. </a:t>
            </a:r>
            <a:r>
              <a:rPr lang="en-US" sz="1200" dirty="0"/>
              <a:t>Fall 2005. Massachusetts Institute of Technology: MIT </a:t>
            </a:r>
            <a:r>
              <a:rPr lang="en-US" sz="1200" dirty="0" err="1"/>
              <a:t>OpenCourseWare</a:t>
            </a:r>
            <a:r>
              <a:rPr lang="en-US" sz="1200" dirty="0"/>
              <a:t>, </a:t>
            </a:r>
            <a:r>
              <a:rPr lang="en-US" sz="1200" dirty="0">
                <a:hlinkClick r:id="rId3"/>
              </a:rPr>
              <a:t>https://ocw.mit.edu</a:t>
            </a:r>
            <a:r>
              <a:rPr lang="en-US" sz="1200" dirty="0"/>
              <a:t>. License: </a:t>
            </a:r>
            <a:r>
              <a:rPr lang="en-US" sz="1200" dirty="0">
                <a:hlinkClick r:id="rId4"/>
              </a:rPr>
              <a:t>Creative Commons BY-NC-SA</a:t>
            </a:r>
            <a:r>
              <a:rPr lang="en-US" sz="1200" dirty="0"/>
              <a:t>.</a:t>
            </a:r>
          </a:p>
          <a:p>
            <a:endParaRPr lang="en-US" sz="1200" dirty="0"/>
          </a:p>
          <a:p>
            <a:r>
              <a:rPr lang="en-US" sz="1200" i="1" dirty="0"/>
              <a:t>Source:</a:t>
            </a:r>
            <a:r>
              <a:rPr lang="en-US" sz="1200" dirty="0"/>
              <a:t> </a:t>
            </a:r>
            <a:r>
              <a:rPr lang="en-US" sz="1200" dirty="0">
                <a:hlinkClick r:id="rId5"/>
              </a:rPr>
              <a:t>https://</a:t>
            </a:r>
            <a:r>
              <a:rPr lang="en-US" sz="1200" dirty="0" err="1">
                <a:hlinkClick r:id="rId5"/>
              </a:rPr>
              <a:t>www.renesas.com</a:t>
            </a:r>
            <a:r>
              <a:rPr lang="en-US" sz="1200" dirty="0">
                <a:hlinkClick r:id="rId5"/>
              </a:rPr>
              <a:t>/us/</a:t>
            </a:r>
            <a:r>
              <a:rPr lang="en-US" sz="1200" dirty="0" err="1">
                <a:hlinkClick r:id="rId5"/>
              </a:rPr>
              <a:t>en</a:t>
            </a:r>
            <a:r>
              <a:rPr lang="en-US" sz="1200" dirty="0">
                <a:hlinkClick r:id="rId5"/>
              </a:rPr>
              <a:t>/support/engineer-school/brushless-dc-motor-01-overview</a:t>
            </a:r>
            <a:endParaRPr lang="en-US" sz="1200" i="1" dirty="0"/>
          </a:p>
        </p:txBody>
      </p:sp>
      <p:sp>
        <p:nvSpPr>
          <p:cNvPr id="26" name="Rectangle 25">
            <a:extLst>
              <a:ext uri="{FF2B5EF4-FFF2-40B4-BE49-F238E27FC236}">
                <a16:creationId xmlns:a16="http://schemas.microsoft.com/office/drawing/2014/main" id="{8AA019AA-C43D-2947-B5AF-4A2F91B1B0CC}"/>
              </a:ext>
            </a:extLst>
          </p:cNvPr>
          <p:cNvSpPr/>
          <p:nvPr/>
        </p:nvSpPr>
        <p:spPr>
          <a:xfrm>
            <a:off x="1953149" y="889681"/>
            <a:ext cx="8075581" cy="954107"/>
          </a:xfrm>
          <a:prstGeom prst="rect">
            <a:avLst/>
          </a:prstGeom>
        </p:spPr>
        <p:txBody>
          <a:bodyPr wrap="square">
            <a:spAutoFit/>
          </a:bodyPr>
          <a:lstStyle/>
          <a:p>
            <a:r>
              <a:rPr lang="en-US" sz="1400" dirty="0"/>
              <a:t>The most basic version of an electric DC motor is the ”brushed” motor, whose parts are outlined below. A set of brushes physically touch the commutator to flow current through and create a magnetic field around the “rotor”, which is the part that spins. The “stator” does not rotate, but provides an opposing magnetic field (often by using permanent magnets) that applies torque to the rotor and makes it spin.</a:t>
            </a:r>
          </a:p>
        </p:txBody>
      </p:sp>
      <p:sp>
        <p:nvSpPr>
          <p:cNvPr id="29" name="Rectangle 28">
            <a:extLst>
              <a:ext uri="{FF2B5EF4-FFF2-40B4-BE49-F238E27FC236}">
                <a16:creationId xmlns:a16="http://schemas.microsoft.com/office/drawing/2014/main" id="{6587A358-EC17-B941-B9E2-F8F44EA6EBF1}"/>
              </a:ext>
            </a:extLst>
          </p:cNvPr>
          <p:cNvSpPr/>
          <p:nvPr/>
        </p:nvSpPr>
        <p:spPr>
          <a:xfrm>
            <a:off x="7280494" y="1878896"/>
            <a:ext cx="3323290" cy="3539430"/>
          </a:xfrm>
          <a:prstGeom prst="rect">
            <a:avLst/>
          </a:prstGeom>
        </p:spPr>
        <p:txBody>
          <a:bodyPr wrap="square">
            <a:spAutoFit/>
          </a:bodyPr>
          <a:lstStyle/>
          <a:p>
            <a:r>
              <a:rPr lang="en-US" sz="1400" dirty="0"/>
              <a:t>Brushed DC motors are relatively inexpensive and simple to control: apply a voltage per the motor’s specifications and the motor draws current to spin. Reduce the applied voltage to reduce the revolution speed, but at the expense of torque.</a:t>
            </a:r>
          </a:p>
          <a:p>
            <a:endParaRPr lang="en-US" sz="1400" dirty="0"/>
          </a:p>
          <a:p>
            <a:r>
              <a:rPr lang="en-US" sz="1400" dirty="0"/>
              <a:t>This torque reduction at low speed is a limitation of brushed DC motors that can be compensated with appropriate gearing. Another downside of these motors is that the brushes wear out over time due to friction. The brushes also tend to cause sparking and electromagnetic noise, and friction limits the maximum motor speed.</a:t>
            </a:r>
          </a:p>
        </p:txBody>
      </p:sp>
      <p:pic>
        <p:nvPicPr>
          <p:cNvPr id="6" name="Picture 5">
            <a:extLst>
              <a:ext uri="{FF2B5EF4-FFF2-40B4-BE49-F238E27FC236}">
                <a16:creationId xmlns:a16="http://schemas.microsoft.com/office/drawing/2014/main" id="{1CF1A58A-2226-C842-AA9F-0ACA915B81FA}"/>
              </a:ext>
            </a:extLst>
          </p:cNvPr>
          <p:cNvPicPr>
            <a:picLocks noChangeAspect="1"/>
          </p:cNvPicPr>
          <p:nvPr/>
        </p:nvPicPr>
        <p:blipFill>
          <a:blip r:embed="rId6"/>
          <a:stretch>
            <a:fillRect/>
          </a:stretch>
        </p:blipFill>
        <p:spPr>
          <a:xfrm>
            <a:off x="4529318" y="2612953"/>
            <a:ext cx="2766096" cy="2894751"/>
          </a:xfrm>
          <a:prstGeom prst="rect">
            <a:avLst/>
          </a:prstGeom>
        </p:spPr>
      </p:pic>
    </p:spTree>
    <p:extLst>
      <p:ext uri="{BB962C8B-B14F-4D97-AF65-F5344CB8AC3E}">
        <p14:creationId xmlns:p14="http://schemas.microsoft.com/office/powerpoint/2010/main" val="2279953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13</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Brushless DC motor</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pic>
        <p:nvPicPr>
          <p:cNvPr id="4" name="Picture 3" descr="A picture containing chart&#10;&#10;Description automatically generated">
            <a:extLst>
              <a:ext uri="{FF2B5EF4-FFF2-40B4-BE49-F238E27FC236}">
                <a16:creationId xmlns:a16="http://schemas.microsoft.com/office/drawing/2014/main" id="{009EABAE-2A67-6F41-B639-1F8743D3C449}"/>
              </a:ext>
            </a:extLst>
          </p:cNvPr>
          <p:cNvPicPr>
            <a:picLocks noChangeAspect="1"/>
          </p:cNvPicPr>
          <p:nvPr/>
        </p:nvPicPr>
        <p:blipFill>
          <a:blip r:embed="rId2"/>
          <a:stretch>
            <a:fillRect/>
          </a:stretch>
        </p:blipFill>
        <p:spPr>
          <a:xfrm>
            <a:off x="7143964" y="774316"/>
            <a:ext cx="2934125" cy="2654684"/>
          </a:xfrm>
          <a:prstGeom prst="rect">
            <a:avLst/>
          </a:prstGeom>
        </p:spPr>
      </p:pic>
      <p:sp>
        <p:nvSpPr>
          <p:cNvPr id="9" name="Rectangle 8">
            <a:extLst>
              <a:ext uri="{FF2B5EF4-FFF2-40B4-BE49-F238E27FC236}">
                <a16:creationId xmlns:a16="http://schemas.microsoft.com/office/drawing/2014/main" id="{5903B68E-B43D-0F48-9030-9464382CE2F3}"/>
              </a:ext>
            </a:extLst>
          </p:cNvPr>
          <p:cNvSpPr/>
          <p:nvPr/>
        </p:nvSpPr>
        <p:spPr>
          <a:xfrm>
            <a:off x="2147872" y="5727916"/>
            <a:ext cx="8075581" cy="461665"/>
          </a:xfrm>
          <a:prstGeom prst="rect">
            <a:avLst/>
          </a:prstGeom>
        </p:spPr>
        <p:txBody>
          <a:bodyPr wrap="square">
            <a:spAutoFit/>
          </a:bodyPr>
          <a:lstStyle/>
          <a:p>
            <a:r>
              <a:rPr lang="en-US" sz="1200" i="1" dirty="0"/>
              <a:t>Source:</a:t>
            </a:r>
            <a:r>
              <a:rPr lang="en-US" sz="1200" dirty="0"/>
              <a:t> </a:t>
            </a:r>
            <a:r>
              <a:rPr lang="en-US" sz="1200" dirty="0">
                <a:hlinkClick r:id="rId3"/>
              </a:rPr>
              <a:t>https://www.renesas.com/us/en/support/engineer-school/brushless-dc-motor-01-overview</a:t>
            </a:r>
            <a:endParaRPr lang="en-US" sz="1200" dirty="0"/>
          </a:p>
          <a:p>
            <a:r>
              <a:rPr lang="en-US" sz="1200" i="1" dirty="0"/>
              <a:t>Source: </a:t>
            </a:r>
            <a:r>
              <a:rPr lang="en-US" sz="1200" i="1" dirty="0">
                <a:hlinkClick r:id="rId4"/>
              </a:rPr>
              <a:t>https://www.digikey.com/en/articles/an-introduction-to-brushless-dc-motor-control</a:t>
            </a:r>
            <a:endParaRPr lang="en-US" sz="1200" i="1" dirty="0"/>
          </a:p>
        </p:txBody>
      </p:sp>
      <p:sp>
        <p:nvSpPr>
          <p:cNvPr id="10" name="Rectangle 9">
            <a:extLst>
              <a:ext uri="{FF2B5EF4-FFF2-40B4-BE49-F238E27FC236}">
                <a16:creationId xmlns:a16="http://schemas.microsoft.com/office/drawing/2014/main" id="{932BB0BF-1A47-9F42-9BBE-2B6364627438}"/>
              </a:ext>
            </a:extLst>
          </p:cNvPr>
          <p:cNvSpPr/>
          <p:nvPr/>
        </p:nvSpPr>
        <p:spPr>
          <a:xfrm>
            <a:off x="1691353" y="1425510"/>
            <a:ext cx="5122315" cy="3754874"/>
          </a:xfrm>
          <a:prstGeom prst="rect">
            <a:avLst/>
          </a:prstGeom>
        </p:spPr>
        <p:txBody>
          <a:bodyPr wrap="square">
            <a:spAutoFit/>
          </a:bodyPr>
          <a:lstStyle/>
          <a:p>
            <a:r>
              <a:rPr lang="en-US" sz="1400" dirty="0"/>
              <a:t>As the name implies, brushless DC motors do not require a physical connection to a commutator to create the rotor’s electric field.</a:t>
            </a:r>
          </a:p>
          <a:p>
            <a:endParaRPr lang="en-US" sz="1400" dirty="0"/>
          </a:p>
          <a:p>
            <a:r>
              <a:rPr lang="en-US" sz="1400" dirty="0"/>
              <a:t>Rather, permanent magnets provide the rotor field, which is pushed by precise timing of the stator’s electromagnet polarities.</a:t>
            </a:r>
          </a:p>
          <a:p>
            <a:endParaRPr lang="en-US" sz="1400" dirty="0"/>
          </a:p>
          <a:p>
            <a:r>
              <a:rPr lang="en-US" sz="1400" dirty="0"/>
              <a:t>Brushless DC motors benefit from improved longevity as compared to their brushed counterparts, due to the lack of friction and wear of brushes. They are also more efficient and can provide more consistent torque for smaller motor size. They also produce much less electromagnetic noise due to the lack of brush sparking.</a:t>
            </a:r>
          </a:p>
          <a:p>
            <a:endParaRPr lang="en-US" sz="1400" dirty="0"/>
          </a:p>
          <a:p>
            <a:r>
              <a:rPr lang="en-US" sz="1400" dirty="0"/>
              <a:t>Disadvantages of brushless motors involve increased complication of wiring and control. The motor’s controller, often called an ”ESC” (Electronic Speed Controller), must energize the coils with precise timing, and for maximum efficiency must se ”hall effect” magnetic field sensors to synchronize the timing with the rotor’s motion.</a:t>
            </a:r>
          </a:p>
        </p:txBody>
      </p:sp>
      <p:pic>
        <p:nvPicPr>
          <p:cNvPr id="11" name="Picture 10" descr="Chart, box and whisker chart&#10;&#10;Description automatically generated">
            <a:extLst>
              <a:ext uri="{FF2B5EF4-FFF2-40B4-BE49-F238E27FC236}">
                <a16:creationId xmlns:a16="http://schemas.microsoft.com/office/drawing/2014/main" id="{7E73CE23-F56F-014A-8813-D4358EE2D149}"/>
              </a:ext>
            </a:extLst>
          </p:cNvPr>
          <p:cNvPicPr>
            <a:picLocks noChangeAspect="1"/>
          </p:cNvPicPr>
          <p:nvPr/>
        </p:nvPicPr>
        <p:blipFill>
          <a:blip r:embed="rId5"/>
          <a:stretch>
            <a:fillRect/>
          </a:stretch>
        </p:blipFill>
        <p:spPr>
          <a:xfrm>
            <a:off x="7020676" y="3469835"/>
            <a:ext cx="2934125" cy="2282814"/>
          </a:xfrm>
          <a:prstGeom prst="rect">
            <a:avLst/>
          </a:prstGeom>
        </p:spPr>
      </p:pic>
    </p:spTree>
    <p:extLst>
      <p:ext uri="{BB962C8B-B14F-4D97-AF65-F5344CB8AC3E}">
        <p14:creationId xmlns:p14="http://schemas.microsoft.com/office/powerpoint/2010/main" val="1351826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14</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DC motors: Specifications</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7" name="TextBox 6">
            <a:extLst>
              <a:ext uri="{FF2B5EF4-FFF2-40B4-BE49-F238E27FC236}">
                <a16:creationId xmlns:a16="http://schemas.microsoft.com/office/drawing/2014/main" id="{0D14BA7E-5C12-4147-A7DC-B20EDA915A8B}"/>
              </a:ext>
            </a:extLst>
          </p:cNvPr>
          <p:cNvSpPr txBox="1"/>
          <p:nvPr/>
        </p:nvSpPr>
        <p:spPr>
          <a:xfrm>
            <a:off x="7945348" y="960432"/>
            <a:ext cx="2722652" cy="5262979"/>
          </a:xfrm>
          <a:prstGeom prst="rect">
            <a:avLst/>
          </a:prstGeom>
          <a:noFill/>
        </p:spPr>
        <p:txBody>
          <a:bodyPr wrap="square" rtlCol="0">
            <a:spAutoFit/>
          </a:bodyPr>
          <a:lstStyle/>
          <a:p>
            <a:r>
              <a:rPr lang="en-US" sz="1400" dirty="0"/>
              <a:t>DC motor specifications:</a:t>
            </a:r>
          </a:p>
          <a:p>
            <a:pPr marL="285750" indent="-285750">
              <a:buFont typeface="Arial" panose="020B0604020202020204" pitchFamily="34" charset="0"/>
              <a:buChar char="•"/>
            </a:pPr>
            <a:r>
              <a:rPr lang="en-US" sz="1400" dirty="0"/>
              <a:t>Voltage rating</a:t>
            </a:r>
          </a:p>
          <a:p>
            <a:pPr marL="285750" indent="-285750">
              <a:buFont typeface="Arial" panose="020B0604020202020204" pitchFamily="34" charset="0"/>
              <a:buChar char="•"/>
            </a:pPr>
            <a:r>
              <a:rPr lang="en-US" sz="1400" dirty="0"/>
              <a:t>Current rating</a:t>
            </a:r>
          </a:p>
          <a:p>
            <a:pPr marL="285750" indent="-285750">
              <a:buFont typeface="Arial" panose="020B0604020202020204" pitchFamily="34" charset="0"/>
              <a:buChar char="•"/>
            </a:pPr>
            <a:r>
              <a:rPr lang="en-US" sz="1400" dirty="0"/>
              <a:t>Stall current and torque</a:t>
            </a:r>
          </a:p>
          <a:p>
            <a:pPr marL="285750" indent="-285750">
              <a:buFont typeface="Arial" panose="020B0604020202020204" pitchFamily="34" charset="0"/>
              <a:buChar char="•"/>
            </a:pPr>
            <a:r>
              <a:rPr lang="en-US" sz="1400" dirty="0"/>
              <a:t>“KV” rating**</a:t>
            </a:r>
          </a:p>
          <a:p>
            <a:pPr marL="285750" indent="-285750">
              <a:buFont typeface="Arial" panose="020B0604020202020204" pitchFamily="34" charset="0"/>
              <a:buChar char="•"/>
            </a:pPr>
            <a:endParaRPr lang="en-US" sz="1400" dirty="0"/>
          </a:p>
          <a:p>
            <a:r>
              <a:rPr lang="en-US" sz="1400" dirty="0"/>
              <a:t>Higher operating voltage means higher speed, while higher current corresponds to higher torque; neither should exceed the rated or max. voltage or current specifications from the manufacturer.</a:t>
            </a:r>
          </a:p>
          <a:p>
            <a:endParaRPr lang="en-US" sz="1400" dirty="0"/>
          </a:p>
          <a:p>
            <a:r>
              <a:rPr lang="en-US" sz="1400" dirty="0"/>
              <a:t>Stall torque is that required by a load to fully stop the motor’s rotor, at which point the motor will draw the stall current amount.</a:t>
            </a:r>
          </a:p>
          <a:p>
            <a:endParaRPr lang="en-US" sz="1400" dirty="0"/>
          </a:p>
          <a:p>
            <a:r>
              <a:rPr lang="en-US" sz="1400" dirty="0"/>
              <a:t>** Brushless DC motors often have a “KV” rating, which is no-load RPM speed per volt. Higher KV means a faster motor, at the expense of torque.</a:t>
            </a:r>
          </a:p>
        </p:txBody>
      </p:sp>
      <p:sp>
        <p:nvSpPr>
          <p:cNvPr id="4" name="TextBox 3">
            <a:extLst>
              <a:ext uri="{FF2B5EF4-FFF2-40B4-BE49-F238E27FC236}">
                <a16:creationId xmlns:a16="http://schemas.microsoft.com/office/drawing/2014/main" id="{AB37A2FF-8182-774C-B8C6-668215E83822}"/>
              </a:ext>
            </a:extLst>
          </p:cNvPr>
          <p:cNvSpPr txBox="1"/>
          <p:nvPr/>
        </p:nvSpPr>
        <p:spPr>
          <a:xfrm>
            <a:off x="3545717" y="5634375"/>
            <a:ext cx="3213765" cy="307777"/>
          </a:xfrm>
          <a:prstGeom prst="rect">
            <a:avLst/>
          </a:prstGeom>
          <a:noFill/>
        </p:spPr>
        <p:txBody>
          <a:bodyPr wrap="none" rtlCol="0">
            <a:spAutoFit/>
          </a:bodyPr>
          <a:lstStyle/>
          <a:p>
            <a:r>
              <a:rPr lang="en-US" sz="1400" dirty="0"/>
              <a:t>Source: </a:t>
            </a:r>
            <a:r>
              <a:rPr lang="en-US" sz="1400" dirty="0">
                <a:hlinkClick r:id="rId2"/>
              </a:rPr>
              <a:t>Robotshop: AmpFlow E30-400-48</a:t>
            </a:r>
            <a:endParaRPr lang="en-US" sz="1400" dirty="0"/>
          </a:p>
        </p:txBody>
      </p:sp>
      <p:pic>
        <p:nvPicPr>
          <p:cNvPr id="9" name="Picture 8" descr="Chart, line chart&#10;&#10;Description automatically generated">
            <a:extLst>
              <a:ext uri="{FF2B5EF4-FFF2-40B4-BE49-F238E27FC236}">
                <a16:creationId xmlns:a16="http://schemas.microsoft.com/office/drawing/2014/main" id="{9E6FA799-B1D7-1C4C-A646-EC15249AF640}"/>
              </a:ext>
            </a:extLst>
          </p:cNvPr>
          <p:cNvPicPr>
            <a:picLocks noChangeAspect="1"/>
          </p:cNvPicPr>
          <p:nvPr/>
        </p:nvPicPr>
        <p:blipFill>
          <a:blip r:embed="rId3"/>
          <a:stretch>
            <a:fillRect/>
          </a:stretch>
        </p:blipFill>
        <p:spPr>
          <a:xfrm>
            <a:off x="1746250" y="1116421"/>
            <a:ext cx="6055260" cy="4393478"/>
          </a:xfrm>
          <a:prstGeom prst="rect">
            <a:avLst/>
          </a:prstGeom>
        </p:spPr>
      </p:pic>
    </p:spTree>
    <p:extLst>
      <p:ext uri="{BB962C8B-B14F-4D97-AF65-F5344CB8AC3E}">
        <p14:creationId xmlns:p14="http://schemas.microsoft.com/office/powerpoint/2010/main" val="1887735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67362F-962C-884C-B927-0B73A9FCCDFA}"/>
              </a:ext>
            </a:extLst>
          </p:cNvPr>
          <p:cNvPicPr>
            <a:picLocks noChangeAspect="1"/>
          </p:cNvPicPr>
          <p:nvPr/>
        </p:nvPicPr>
        <p:blipFill>
          <a:blip r:embed="rId2"/>
          <a:stretch>
            <a:fillRect/>
          </a:stretch>
        </p:blipFill>
        <p:spPr>
          <a:xfrm>
            <a:off x="1746250" y="4398671"/>
            <a:ext cx="1873678" cy="1873678"/>
          </a:xfrm>
          <a:prstGeom prst="rect">
            <a:avLst/>
          </a:prstGeom>
        </p:spPr>
      </p:pic>
      <p:pic>
        <p:nvPicPr>
          <p:cNvPr id="6" name="Picture 5" descr="Chart, line chart&#10;&#10;Description automatically generated">
            <a:extLst>
              <a:ext uri="{FF2B5EF4-FFF2-40B4-BE49-F238E27FC236}">
                <a16:creationId xmlns:a16="http://schemas.microsoft.com/office/drawing/2014/main" id="{63746281-71FB-574E-B3DD-DD6FE5014267}"/>
              </a:ext>
            </a:extLst>
          </p:cNvPr>
          <p:cNvPicPr>
            <a:picLocks noChangeAspect="1"/>
          </p:cNvPicPr>
          <p:nvPr/>
        </p:nvPicPr>
        <p:blipFill>
          <a:blip r:embed="rId3"/>
          <a:stretch>
            <a:fillRect/>
          </a:stretch>
        </p:blipFill>
        <p:spPr>
          <a:xfrm>
            <a:off x="1524001" y="960431"/>
            <a:ext cx="6319209" cy="3786230"/>
          </a:xfrm>
          <a:prstGeom prst="rect">
            <a:avLst/>
          </a:prstGeom>
        </p:spPr>
      </p:pic>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15</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Brushless DC motor example</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7" name="TextBox 6">
            <a:extLst>
              <a:ext uri="{FF2B5EF4-FFF2-40B4-BE49-F238E27FC236}">
                <a16:creationId xmlns:a16="http://schemas.microsoft.com/office/drawing/2014/main" id="{0D14BA7E-5C12-4147-A7DC-B20EDA915A8B}"/>
              </a:ext>
            </a:extLst>
          </p:cNvPr>
          <p:cNvSpPr txBox="1"/>
          <p:nvPr/>
        </p:nvSpPr>
        <p:spPr>
          <a:xfrm>
            <a:off x="7843209" y="960432"/>
            <a:ext cx="2722652" cy="5262979"/>
          </a:xfrm>
          <a:prstGeom prst="rect">
            <a:avLst/>
          </a:prstGeom>
          <a:noFill/>
        </p:spPr>
        <p:txBody>
          <a:bodyPr wrap="square" rtlCol="0">
            <a:spAutoFit/>
          </a:bodyPr>
          <a:lstStyle/>
          <a:p>
            <a:r>
              <a:rPr lang="en-US" sz="1400" dirty="0"/>
              <a:t>This high-torque brushless DC motor from Falcon is specified a bit differently, since it is marketed toward robotics competitions. No apparent KV rating, but company expects you to use their proprietary controller.</a:t>
            </a:r>
          </a:p>
          <a:p>
            <a:endParaRPr lang="en-US" sz="1400" dirty="0"/>
          </a:p>
          <a:p>
            <a:pPr marL="285750" indent="-285750">
              <a:buFont typeface="Arial" panose="020B0604020202020204" pitchFamily="34" charset="0"/>
              <a:buChar char="•"/>
            </a:pPr>
            <a:r>
              <a:rPr lang="en-US" sz="1400" b="1" dirty="0"/>
              <a:t>Battery In:</a:t>
            </a:r>
            <a:r>
              <a:rPr lang="en-US" sz="1400" dirty="0"/>
              <a:t> 12V DC </a:t>
            </a:r>
          </a:p>
          <a:p>
            <a:pPr marL="285750" indent="-285750">
              <a:buFont typeface="Arial" panose="020B0604020202020204" pitchFamily="34" charset="0"/>
              <a:buChar char="•"/>
            </a:pPr>
            <a:r>
              <a:rPr lang="en-US" sz="1400" b="1" dirty="0"/>
              <a:t>Free Speed:</a:t>
            </a:r>
            <a:r>
              <a:rPr lang="en-US" sz="1400" dirty="0"/>
              <a:t> 6,380 rpm (+/- 10%) </a:t>
            </a:r>
          </a:p>
          <a:p>
            <a:pPr marL="285750" indent="-285750">
              <a:buFont typeface="Arial" panose="020B0604020202020204" pitchFamily="34" charset="0"/>
              <a:buChar char="•"/>
            </a:pPr>
            <a:r>
              <a:rPr lang="en-US" sz="1400" b="1" dirty="0"/>
              <a:t>Free Current:</a:t>
            </a:r>
            <a:r>
              <a:rPr lang="en-US" sz="1400" dirty="0"/>
              <a:t> 1.5A </a:t>
            </a:r>
          </a:p>
          <a:p>
            <a:pPr marL="285750" indent="-285750">
              <a:buFont typeface="Arial" panose="020B0604020202020204" pitchFamily="34" charset="0"/>
              <a:buChar char="•"/>
            </a:pPr>
            <a:r>
              <a:rPr lang="en-US" sz="1400" b="1" dirty="0"/>
              <a:t>Maximum Power:</a:t>
            </a:r>
            <a:r>
              <a:rPr lang="en-US" sz="1400" dirty="0"/>
              <a:t> 783 W </a:t>
            </a:r>
          </a:p>
          <a:p>
            <a:pPr marL="285750" indent="-285750">
              <a:buFont typeface="Arial" panose="020B0604020202020204" pitchFamily="34" charset="0"/>
              <a:buChar char="•"/>
            </a:pPr>
            <a:r>
              <a:rPr lang="en-US" sz="1400" b="1" dirty="0"/>
              <a:t>Stall Torque:</a:t>
            </a:r>
            <a:r>
              <a:rPr lang="en-US" sz="1400" dirty="0"/>
              <a:t> 4.69 N-m (41.51 in-</a:t>
            </a:r>
            <a:r>
              <a:rPr lang="en-US" sz="1400" dirty="0" err="1"/>
              <a:t>lbs</a:t>
            </a:r>
            <a:r>
              <a:rPr lang="en-US" sz="1400" dirty="0"/>
              <a:t>) </a:t>
            </a:r>
          </a:p>
          <a:p>
            <a:pPr marL="285750" indent="-285750">
              <a:buFont typeface="Arial" panose="020B0604020202020204" pitchFamily="34" charset="0"/>
              <a:buChar char="•"/>
            </a:pPr>
            <a:r>
              <a:rPr lang="en-US" sz="1400" b="1" dirty="0"/>
              <a:t>Stall Current:</a:t>
            </a:r>
            <a:r>
              <a:rPr lang="en-US" sz="1400" dirty="0"/>
              <a:t> 257A </a:t>
            </a:r>
          </a:p>
          <a:p>
            <a:pPr marL="285750" indent="-285750">
              <a:buFont typeface="Arial" panose="020B0604020202020204" pitchFamily="34" charset="0"/>
              <a:buChar char="•"/>
            </a:pPr>
            <a:r>
              <a:rPr lang="en-US" sz="1400" b="1" dirty="0"/>
              <a:t>Mounting Holes:</a:t>
            </a:r>
            <a:r>
              <a:rPr lang="en-US" sz="1400" dirty="0"/>
              <a:t> (6) #10-32 tapped holes on a 2" bolt circle</a:t>
            </a:r>
          </a:p>
          <a:p>
            <a:pPr marL="285750" indent="-285750">
              <a:buFont typeface="Arial" panose="020B0604020202020204" pitchFamily="34" charset="0"/>
              <a:buChar char="•"/>
            </a:pPr>
            <a:r>
              <a:rPr lang="en-US" sz="1400" dirty="0"/>
              <a:t> </a:t>
            </a:r>
            <a:r>
              <a:rPr lang="en-US" sz="1400" b="1" dirty="0"/>
              <a:t>Max Voltage:</a:t>
            </a:r>
            <a:r>
              <a:rPr lang="en-US" sz="1400" dirty="0"/>
              <a:t> 16V continuous</a:t>
            </a:r>
          </a:p>
          <a:p>
            <a:pPr marL="285750" indent="-285750">
              <a:buFont typeface="Arial" panose="020B0604020202020204" pitchFamily="34" charset="0"/>
              <a:buChar char="•"/>
            </a:pPr>
            <a:endParaRPr lang="en-US" sz="1400" dirty="0"/>
          </a:p>
          <a:p>
            <a:r>
              <a:rPr lang="en-US" sz="1400" dirty="0"/>
              <a:t>This motor includes a built-in encoder that measures the angular position of the rotor for precise feedback and control.</a:t>
            </a:r>
          </a:p>
        </p:txBody>
      </p:sp>
      <p:sp>
        <p:nvSpPr>
          <p:cNvPr id="4" name="TextBox 3">
            <a:extLst>
              <a:ext uri="{FF2B5EF4-FFF2-40B4-BE49-F238E27FC236}">
                <a16:creationId xmlns:a16="http://schemas.microsoft.com/office/drawing/2014/main" id="{AB37A2FF-8182-774C-B8C6-668215E83822}"/>
              </a:ext>
            </a:extLst>
          </p:cNvPr>
          <p:cNvSpPr txBox="1"/>
          <p:nvPr/>
        </p:nvSpPr>
        <p:spPr>
          <a:xfrm>
            <a:off x="3545716" y="5634375"/>
            <a:ext cx="4083426" cy="307777"/>
          </a:xfrm>
          <a:prstGeom prst="rect">
            <a:avLst/>
          </a:prstGeom>
          <a:noFill/>
        </p:spPr>
        <p:txBody>
          <a:bodyPr wrap="none" rtlCol="0">
            <a:spAutoFit/>
          </a:bodyPr>
          <a:lstStyle/>
          <a:p>
            <a:r>
              <a:rPr lang="en-US" sz="1400" i="1" dirty="0"/>
              <a:t>Source</a:t>
            </a:r>
            <a:r>
              <a:rPr lang="en-US" sz="1400" dirty="0"/>
              <a:t>: </a:t>
            </a:r>
            <a:r>
              <a:rPr lang="en-US" sz="1400" dirty="0">
                <a:hlinkClick r:id="rId4"/>
              </a:rPr>
              <a:t>https://www.vexrobotics.com/217-6515.html</a:t>
            </a:r>
            <a:endParaRPr lang="en-US" sz="1400" dirty="0"/>
          </a:p>
        </p:txBody>
      </p:sp>
    </p:spTree>
    <p:extLst>
      <p:ext uri="{BB962C8B-B14F-4D97-AF65-F5344CB8AC3E}">
        <p14:creationId xmlns:p14="http://schemas.microsoft.com/office/powerpoint/2010/main" val="3344850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16</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Stepper motor</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9" name="Rectangle 8">
            <a:extLst>
              <a:ext uri="{FF2B5EF4-FFF2-40B4-BE49-F238E27FC236}">
                <a16:creationId xmlns:a16="http://schemas.microsoft.com/office/drawing/2014/main" id="{5903B68E-B43D-0F48-9030-9464382CE2F3}"/>
              </a:ext>
            </a:extLst>
          </p:cNvPr>
          <p:cNvSpPr/>
          <p:nvPr/>
        </p:nvSpPr>
        <p:spPr>
          <a:xfrm>
            <a:off x="2147872" y="6028391"/>
            <a:ext cx="8075581" cy="276999"/>
          </a:xfrm>
          <a:prstGeom prst="rect">
            <a:avLst/>
          </a:prstGeom>
        </p:spPr>
        <p:txBody>
          <a:bodyPr wrap="square">
            <a:spAutoFit/>
          </a:bodyPr>
          <a:lstStyle/>
          <a:p>
            <a:pPr algn="ctr"/>
            <a:r>
              <a:rPr lang="en-US" sz="1200" i="1" dirty="0"/>
              <a:t>Source:</a:t>
            </a:r>
            <a:r>
              <a:rPr lang="en-US" sz="1200" dirty="0"/>
              <a:t> </a:t>
            </a:r>
            <a:r>
              <a:rPr lang="en-US" sz="1200" dirty="0">
                <a:hlinkClick r:id="rId2"/>
              </a:rPr>
              <a:t>https://learn.adafruit.com/all-about-stepper-motors/</a:t>
            </a:r>
            <a:endParaRPr lang="en-US" sz="1200" i="1" dirty="0"/>
          </a:p>
        </p:txBody>
      </p:sp>
      <p:sp>
        <p:nvSpPr>
          <p:cNvPr id="10" name="Rectangle 9">
            <a:extLst>
              <a:ext uri="{FF2B5EF4-FFF2-40B4-BE49-F238E27FC236}">
                <a16:creationId xmlns:a16="http://schemas.microsoft.com/office/drawing/2014/main" id="{932BB0BF-1A47-9F42-9BBE-2B6364627438}"/>
              </a:ext>
            </a:extLst>
          </p:cNvPr>
          <p:cNvSpPr/>
          <p:nvPr/>
        </p:nvSpPr>
        <p:spPr>
          <a:xfrm>
            <a:off x="5883208" y="1081445"/>
            <a:ext cx="4774518" cy="4708981"/>
          </a:xfrm>
          <a:prstGeom prst="rect">
            <a:avLst/>
          </a:prstGeom>
        </p:spPr>
        <p:txBody>
          <a:bodyPr wrap="square">
            <a:spAutoFit/>
          </a:bodyPr>
          <a:lstStyle/>
          <a:p>
            <a:r>
              <a:rPr lang="en-US" sz="1200" dirty="0"/>
              <a:t>Stepper motors are a type of brushless DC motor whose rotations are broken into discrete pieces, or “steps”. They are used more for precision angular positioning, rather than continuous high-speed running like regular brushless DC motors. It is important to note that while stepper motors have standardized sizes, i.e. “NEMA” ratings, this only specifies the size of the mounting holds on the motor frame, not the motor torque and electrical characteristics.</a:t>
            </a:r>
          </a:p>
          <a:p>
            <a:endParaRPr lang="en-US" sz="1200" dirty="0"/>
          </a:p>
          <a:p>
            <a:r>
              <a:rPr lang="en-US" sz="1200" dirty="0"/>
              <a:t>Stepper motors have the advantage that they can provide precision positioning without any feedback, i.e. in “open loop” control. Furthermore, stepper motors can maintain a position automatically without feedback, by drawing a “holding current” to keep the rotor fixed when not being pulsed.</a:t>
            </a:r>
          </a:p>
          <a:p>
            <a:endParaRPr lang="en-US" sz="1200" dirty="0"/>
          </a:p>
          <a:p>
            <a:r>
              <a:rPr lang="en-US" sz="1200" dirty="0"/>
              <a:t>Disadvantages of stepper motors are that they can miss steps if enough torque is applied to the rotor; in this case, counting steps may not be an accurate way to measure how much the load has rotated. The addition of feedback sensors such as encoders can mitigate this issue. Stepper motors also perform best at low speeds, and lose significant torque at high rotation.</a:t>
            </a:r>
          </a:p>
          <a:p>
            <a:endParaRPr lang="en-US" sz="1200" dirty="0"/>
          </a:p>
          <a:p>
            <a:r>
              <a:rPr lang="en-US" sz="1200" dirty="0"/>
              <a:t>Another factor to keep in mine with stepper motors is that they are always drawing current, even when not rotating (see “holding current” above). This is important to consider when working with mobile, battery-operated systems that user stepper motors.</a:t>
            </a:r>
          </a:p>
        </p:txBody>
      </p:sp>
      <p:pic>
        <p:nvPicPr>
          <p:cNvPr id="6" name="Picture 5">
            <a:extLst>
              <a:ext uri="{FF2B5EF4-FFF2-40B4-BE49-F238E27FC236}">
                <a16:creationId xmlns:a16="http://schemas.microsoft.com/office/drawing/2014/main" id="{6B6613EB-A9B5-DB4A-AC60-48EADA47863E}"/>
              </a:ext>
            </a:extLst>
          </p:cNvPr>
          <p:cNvPicPr>
            <a:picLocks noChangeAspect="1"/>
          </p:cNvPicPr>
          <p:nvPr/>
        </p:nvPicPr>
        <p:blipFill>
          <a:blip r:embed="rId3"/>
          <a:stretch>
            <a:fillRect/>
          </a:stretch>
        </p:blipFill>
        <p:spPr>
          <a:xfrm>
            <a:off x="2260828" y="878454"/>
            <a:ext cx="2647273" cy="2647273"/>
          </a:xfrm>
          <a:prstGeom prst="rect">
            <a:avLst/>
          </a:prstGeom>
        </p:spPr>
      </p:pic>
      <p:pic>
        <p:nvPicPr>
          <p:cNvPr id="15" name="Picture 14" descr="Diagram, engineering drawing&#10;&#10;Description automatically generated">
            <a:extLst>
              <a:ext uri="{FF2B5EF4-FFF2-40B4-BE49-F238E27FC236}">
                <a16:creationId xmlns:a16="http://schemas.microsoft.com/office/drawing/2014/main" id="{3FD89AC2-E582-0C46-9C8B-75484D4A155B}"/>
              </a:ext>
            </a:extLst>
          </p:cNvPr>
          <p:cNvPicPr>
            <a:picLocks noChangeAspect="1"/>
          </p:cNvPicPr>
          <p:nvPr/>
        </p:nvPicPr>
        <p:blipFill>
          <a:blip r:embed="rId4"/>
          <a:stretch>
            <a:fillRect/>
          </a:stretch>
        </p:blipFill>
        <p:spPr>
          <a:xfrm>
            <a:off x="2465091" y="3525727"/>
            <a:ext cx="2637457" cy="2522305"/>
          </a:xfrm>
          <a:prstGeom prst="rect">
            <a:avLst/>
          </a:prstGeom>
        </p:spPr>
      </p:pic>
    </p:spTree>
    <p:extLst>
      <p:ext uri="{BB962C8B-B14F-4D97-AF65-F5344CB8AC3E}">
        <p14:creationId xmlns:p14="http://schemas.microsoft.com/office/powerpoint/2010/main" val="1204688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17</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Stepper motors: Specifications</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9" name="Rectangle 8">
            <a:extLst>
              <a:ext uri="{FF2B5EF4-FFF2-40B4-BE49-F238E27FC236}">
                <a16:creationId xmlns:a16="http://schemas.microsoft.com/office/drawing/2014/main" id="{5903B68E-B43D-0F48-9030-9464382CE2F3}"/>
              </a:ext>
            </a:extLst>
          </p:cNvPr>
          <p:cNvSpPr/>
          <p:nvPr/>
        </p:nvSpPr>
        <p:spPr>
          <a:xfrm>
            <a:off x="2147872" y="6028391"/>
            <a:ext cx="8075581" cy="276999"/>
          </a:xfrm>
          <a:prstGeom prst="rect">
            <a:avLst/>
          </a:prstGeom>
        </p:spPr>
        <p:txBody>
          <a:bodyPr wrap="square">
            <a:spAutoFit/>
          </a:bodyPr>
          <a:lstStyle/>
          <a:p>
            <a:pPr algn="ctr"/>
            <a:r>
              <a:rPr lang="en-US" sz="1200" i="1" dirty="0"/>
              <a:t>Source: </a:t>
            </a:r>
            <a:r>
              <a:rPr lang="en-US" sz="1200" i="1" dirty="0">
                <a:hlinkClick r:id="rId2"/>
              </a:rPr>
              <a:t>https://www.orientalmotor.com/stepper-motors/technology/speed-torque-curves-for-stepper-motors.html</a:t>
            </a:r>
            <a:endParaRPr lang="en-US" sz="1200" i="1" dirty="0"/>
          </a:p>
        </p:txBody>
      </p:sp>
      <p:sp>
        <p:nvSpPr>
          <p:cNvPr id="2" name="TextBox 1">
            <a:extLst>
              <a:ext uri="{FF2B5EF4-FFF2-40B4-BE49-F238E27FC236}">
                <a16:creationId xmlns:a16="http://schemas.microsoft.com/office/drawing/2014/main" id="{529439F0-E637-C046-A610-56904E82C34A}"/>
              </a:ext>
            </a:extLst>
          </p:cNvPr>
          <p:cNvSpPr txBox="1"/>
          <p:nvPr/>
        </p:nvSpPr>
        <p:spPr>
          <a:xfrm>
            <a:off x="1752601" y="1027417"/>
            <a:ext cx="3646255" cy="2062103"/>
          </a:xfrm>
          <a:prstGeom prst="rect">
            <a:avLst/>
          </a:prstGeom>
          <a:noFill/>
        </p:spPr>
        <p:txBody>
          <a:bodyPr wrap="none" rtlCol="0">
            <a:spAutoFit/>
          </a:bodyPr>
          <a:lstStyle/>
          <a:p>
            <a:r>
              <a:rPr lang="en-US" sz="1600" dirty="0"/>
              <a:t>Stepper motor specifications</a:t>
            </a:r>
          </a:p>
          <a:p>
            <a:pPr marL="342900" indent="-342900">
              <a:buFont typeface="Arial" panose="020B0604020202020204" pitchFamily="34" charset="0"/>
              <a:buChar char="•"/>
            </a:pPr>
            <a:r>
              <a:rPr lang="en-US" sz="1600" dirty="0"/>
              <a:t>Coil current rating</a:t>
            </a:r>
          </a:p>
          <a:p>
            <a:pPr marL="342900" indent="-342900">
              <a:buFont typeface="Arial" panose="020B0604020202020204" pitchFamily="34" charset="0"/>
              <a:buChar char="•"/>
            </a:pPr>
            <a:r>
              <a:rPr lang="en-US" sz="1600" dirty="0"/>
              <a:t>Voltage rating</a:t>
            </a:r>
          </a:p>
          <a:p>
            <a:pPr marL="342900" indent="-342900">
              <a:buFont typeface="Arial" panose="020B0604020202020204" pitchFamily="34" charset="0"/>
              <a:buChar char="•"/>
            </a:pPr>
            <a:r>
              <a:rPr lang="en-US" sz="1600" dirty="0"/>
              <a:t>Holding torque and current draw</a:t>
            </a:r>
          </a:p>
          <a:p>
            <a:pPr marL="342900" indent="-342900">
              <a:buFont typeface="Arial" panose="020B0604020202020204" pitchFamily="34" charset="0"/>
              <a:buChar char="•"/>
            </a:pPr>
            <a:r>
              <a:rPr lang="en-US" sz="1600" dirty="0"/>
              <a:t>Coil resistance and inductance</a:t>
            </a:r>
          </a:p>
          <a:p>
            <a:pPr marL="342900" indent="-342900">
              <a:buFont typeface="Arial" panose="020B0604020202020204" pitchFamily="34" charset="0"/>
              <a:buChar char="•"/>
            </a:pPr>
            <a:r>
              <a:rPr lang="en-US" sz="1600" dirty="0"/>
              <a:t>Rotation angle per step</a:t>
            </a:r>
          </a:p>
          <a:p>
            <a:pPr marL="342900" indent="-342900">
              <a:buFont typeface="Arial" panose="020B0604020202020204" pitchFamily="34" charset="0"/>
              <a:buChar char="•"/>
            </a:pPr>
            <a:r>
              <a:rPr lang="en-US" sz="1600" dirty="0"/>
              <a:t>Unipolar or Bipolar (how many wires)</a:t>
            </a:r>
          </a:p>
          <a:p>
            <a:pPr marL="342900" indent="-342900">
              <a:buFont typeface="Arial" panose="020B0604020202020204" pitchFamily="34" charset="0"/>
              <a:buChar char="•"/>
            </a:pPr>
            <a:r>
              <a:rPr lang="en-US" sz="1600" dirty="0"/>
              <a:t>Torque and current draw vs. speed</a:t>
            </a:r>
          </a:p>
        </p:txBody>
      </p:sp>
      <p:pic>
        <p:nvPicPr>
          <p:cNvPr id="7" name="Picture 6" descr="Chart, line chart&#10;&#10;Description automatically generated">
            <a:extLst>
              <a:ext uri="{FF2B5EF4-FFF2-40B4-BE49-F238E27FC236}">
                <a16:creationId xmlns:a16="http://schemas.microsoft.com/office/drawing/2014/main" id="{E066DB78-FBFE-F040-AFE6-B3EB02B11B7E}"/>
              </a:ext>
            </a:extLst>
          </p:cNvPr>
          <p:cNvPicPr>
            <a:picLocks noChangeAspect="1"/>
          </p:cNvPicPr>
          <p:nvPr/>
        </p:nvPicPr>
        <p:blipFill>
          <a:blip r:embed="rId3"/>
          <a:stretch>
            <a:fillRect/>
          </a:stretch>
        </p:blipFill>
        <p:spPr>
          <a:xfrm>
            <a:off x="5703455" y="1643723"/>
            <a:ext cx="4630564" cy="3570555"/>
          </a:xfrm>
          <a:prstGeom prst="rect">
            <a:avLst/>
          </a:prstGeom>
        </p:spPr>
      </p:pic>
      <p:sp>
        <p:nvSpPr>
          <p:cNvPr id="13" name="TextBox 12">
            <a:extLst>
              <a:ext uri="{FF2B5EF4-FFF2-40B4-BE49-F238E27FC236}">
                <a16:creationId xmlns:a16="http://schemas.microsoft.com/office/drawing/2014/main" id="{9F7EF508-0944-CB4E-A37E-E5414730AB64}"/>
              </a:ext>
            </a:extLst>
          </p:cNvPr>
          <p:cNvSpPr txBox="1"/>
          <p:nvPr/>
        </p:nvSpPr>
        <p:spPr>
          <a:xfrm>
            <a:off x="1752600" y="3288344"/>
            <a:ext cx="3646255" cy="2554545"/>
          </a:xfrm>
          <a:prstGeom prst="rect">
            <a:avLst/>
          </a:prstGeom>
          <a:noFill/>
        </p:spPr>
        <p:txBody>
          <a:bodyPr wrap="square" rtlCol="0">
            <a:spAutoFit/>
          </a:bodyPr>
          <a:lstStyle/>
          <a:p>
            <a:r>
              <a:rPr lang="en-US" sz="1600" dirty="0"/>
              <a:t>“Pullout” torque is the maximum torque the stepper can provide without the potentially missing a step.</a:t>
            </a:r>
          </a:p>
          <a:p>
            <a:endParaRPr lang="en-US" sz="1600" dirty="0"/>
          </a:p>
          <a:p>
            <a:r>
              <a:rPr lang="en-US" sz="1600" dirty="0"/>
              <a:t>Driver voltage determines maximum speed (V=L*</a:t>
            </a:r>
            <a:r>
              <a:rPr lang="en-US" sz="1600" dirty="0" err="1"/>
              <a:t>dI</a:t>
            </a:r>
            <a:r>
              <a:rPr lang="en-US" sz="1600" dirty="0"/>
              <a:t>/dt, while current determines maximum torque. Steppers can be operated somewhat below rated voltage/current for extra safety and heat margin.</a:t>
            </a:r>
          </a:p>
        </p:txBody>
      </p:sp>
    </p:spTree>
    <p:extLst>
      <p:ext uri="{BB962C8B-B14F-4D97-AF65-F5344CB8AC3E}">
        <p14:creationId xmlns:p14="http://schemas.microsoft.com/office/powerpoint/2010/main" val="224615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18</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Motor couplers</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2" name="TextBox 1">
            <a:extLst>
              <a:ext uri="{FF2B5EF4-FFF2-40B4-BE49-F238E27FC236}">
                <a16:creationId xmlns:a16="http://schemas.microsoft.com/office/drawing/2014/main" id="{55DB01CC-47B8-244A-862E-B5992AEF96F1}"/>
              </a:ext>
            </a:extLst>
          </p:cNvPr>
          <p:cNvSpPr txBox="1"/>
          <p:nvPr/>
        </p:nvSpPr>
        <p:spPr>
          <a:xfrm>
            <a:off x="1921012" y="924675"/>
            <a:ext cx="8336023" cy="1323439"/>
          </a:xfrm>
          <a:prstGeom prst="rect">
            <a:avLst/>
          </a:prstGeom>
          <a:noFill/>
        </p:spPr>
        <p:txBody>
          <a:bodyPr wrap="square" rtlCol="0">
            <a:spAutoFit/>
          </a:bodyPr>
          <a:lstStyle/>
          <a:p>
            <a:r>
              <a:rPr lang="en-US" sz="1600" dirty="0"/>
              <a:t>Motor shaft couplers can provide extra safety between the motor and load; this can come from limiting the motor’s torque, disconnecting the motor from the load if the torque gets too high, or allowing for some mis-alignment between the motor and load shafts. For example, a torque-limiting coupler will protect a gearbox if its motor can provide more torque than the gearbox can handle.</a:t>
            </a:r>
          </a:p>
        </p:txBody>
      </p:sp>
      <p:sp>
        <p:nvSpPr>
          <p:cNvPr id="6" name="TextBox 5">
            <a:extLst>
              <a:ext uri="{FF2B5EF4-FFF2-40B4-BE49-F238E27FC236}">
                <a16:creationId xmlns:a16="http://schemas.microsoft.com/office/drawing/2014/main" id="{6162C99B-9DB0-CD48-B171-3BBD91362109}"/>
              </a:ext>
            </a:extLst>
          </p:cNvPr>
          <p:cNvSpPr txBox="1"/>
          <p:nvPr/>
        </p:nvSpPr>
        <p:spPr>
          <a:xfrm>
            <a:off x="4271558" y="5948737"/>
            <a:ext cx="3648884" cy="369332"/>
          </a:xfrm>
          <a:prstGeom prst="rect">
            <a:avLst/>
          </a:prstGeom>
          <a:noFill/>
        </p:spPr>
        <p:txBody>
          <a:bodyPr wrap="none" rtlCol="0">
            <a:spAutoFit/>
          </a:bodyPr>
          <a:lstStyle/>
          <a:p>
            <a:r>
              <a:rPr lang="en-US" i="1" dirty="0"/>
              <a:t>Source:</a:t>
            </a:r>
            <a:r>
              <a:rPr lang="en-US" dirty="0"/>
              <a:t> </a:t>
            </a:r>
            <a:r>
              <a:rPr lang="en-US" dirty="0">
                <a:hlinkClick r:id="rId2"/>
              </a:rPr>
              <a:t>https://www.mcmaster.com/</a:t>
            </a:r>
            <a:endParaRPr lang="en-US" i="1" dirty="0"/>
          </a:p>
        </p:txBody>
      </p:sp>
      <p:pic>
        <p:nvPicPr>
          <p:cNvPr id="1026" name="Picture 2">
            <a:extLst>
              <a:ext uri="{FF2B5EF4-FFF2-40B4-BE49-F238E27FC236}">
                <a16:creationId xmlns:a16="http://schemas.microsoft.com/office/drawing/2014/main" id="{4B78342B-1F00-EC44-ACBE-EE25D4C6D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086" y="2302572"/>
            <a:ext cx="1053877" cy="8456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B2FDA87-FE6C-CA4B-9439-2BE09018EDF3}"/>
              </a:ext>
            </a:extLst>
          </p:cNvPr>
          <p:cNvSpPr txBox="1"/>
          <p:nvPr/>
        </p:nvSpPr>
        <p:spPr>
          <a:xfrm>
            <a:off x="3902213" y="2433055"/>
            <a:ext cx="6447288" cy="584775"/>
          </a:xfrm>
          <a:prstGeom prst="rect">
            <a:avLst/>
          </a:prstGeom>
          <a:noFill/>
        </p:spPr>
        <p:txBody>
          <a:bodyPr wrap="square" rtlCol="0">
            <a:spAutoFit/>
          </a:bodyPr>
          <a:lstStyle/>
          <a:p>
            <a:r>
              <a:rPr lang="en-US" sz="1600" dirty="0"/>
              <a:t>This spiral-cut flexible coupler allows for parallel, axial, and angular misalignment between the motor and load shafts.</a:t>
            </a:r>
          </a:p>
        </p:txBody>
      </p:sp>
      <p:pic>
        <p:nvPicPr>
          <p:cNvPr id="1028" name="Picture 4">
            <a:extLst>
              <a:ext uri="{FF2B5EF4-FFF2-40B4-BE49-F238E27FC236}">
                <a16:creationId xmlns:a16="http://schemas.microsoft.com/office/drawing/2014/main" id="{19FB22CF-D4E0-014C-9743-A65F049FA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188" y="3652385"/>
            <a:ext cx="1159229" cy="71330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AB5F491-5E4E-E040-A27B-C73281D8D1F9}"/>
              </a:ext>
            </a:extLst>
          </p:cNvPr>
          <p:cNvSpPr txBox="1"/>
          <p:nvPr/>
        </p:nvSpPr>
        <p:spPr>
          <a:xfrm>
            <a:off x="3902213" y="3560441"/>
            <a:ext cx="6447288" cy="584775"/>
          </a:xfrm>
          <a:prstGeom prst="rect">
            <a:avLst/>
          </a:prstGeom>
          <a:noFill/>
        </p:spPr>
        <p:txBody>
          <a:bodyPr wrap="square" rtlCol="0">
            <a:spAutoFit/>
          </a:bodyPr>
          <a:lstStyle/>
          <a:p>
            <a:r>
              <a:rPr lang="en-US" sz="1600" dirty="0"/>
              <a:t>This coupler will shear and disconnect the motor from the load in an over-torque situation, destroying the coupler instead of the load.</a:t>
            </a:r>
          </a:p>
        </p:txBody>
      </p:sp>
      <p:pic>
        <p:nvPicPr>
          <p:cNvPr id="1030" name="Picture 6">
            <a:extLst>
              <a:ext uri="{FF2B5EF4-FFF2-40B4-BE49-F238E27FC236}">
                <a16:creationId xmlns:a16="http://schemas.microsoft.com/office/drawing/2014/main" id="{07031416-2C81-E34E-B480-27F35FD43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3664" y="4844257"/>
            <a:ext cx="1105752" cy="71330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94CBF8D-3374-CF43-ADE1-E8677FF3B580}"/>
              </a:ext>
            </a:extLst>
          </p:cNvPr>
          <p:cNvSpPr txBox="1"/>
          <p:nvPr/>
        </p:nvSpPr>
        <p:spPr>
          <a:xfrm>
            <a:off x="3902213" y="4785411"/>
            <a:ext cx="6447288" cy="830997"/>
          </a:xfrm>
          <a:prstGeom prst="rect">
            <a:avLst/>
          </a:prstGeom>
          <a:noFill/>
        </p:spPr>
        <p:txBody>
          <a:bodyPr wrap="square" rtlCol="0">
            <a:spAutoFit/>
          </a:bodyPr>
          <a:lstStyle/>
          <a:p>
            <a:r>
              <a:rPr lang="en-US" sz="1600" dirty="0"/>
              <a:t>This torque-limiting coupler will disengage the motor from the load in an over-current situation, re-engaging automatically when torque is reduced. This torque limit is adjustable.</a:t>
            </a:r>
          </a:p>
        </p:txBody>
      </p:sp>
    </p:spTree>
    <p:extLst>
      <p:ext uri="{BB962C8B-B14F-4D97-AF65-F5344CB8AC3E}">
        <p14:creationId xmlns:p14="http://schemas.microsoft.com/office/powerpoint/2010/main" val="2125968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electronics&#10;&#10;Description automatically generated">
            <a:extLst>
              <a:ext uri="{FF2B5EF4-FFF2-40B4-BE49-F238E27FC236}">
                <a16:creationId xmlns:a16="http://schemas.microsoft.com/office/drawing/2014/main" id="{B1D4E357-E527-9546-A0D7-ACBE79A97B0A}"/>
              </a:ext>
            </a:extLst>
          </p:cNvPr>
          <p:cNvPicPr>
            <a:picLocks noChangeAspect="1"/>
          </p:cNvPicPr>
          <p:nvPr/>
        </p:nvPicPr>
        <p:blipFill>
          <a:blip r:embed="rId2"/>
          <a:stretch>
            <a:fillRect/>
          </a:stretch>
        </p:blipFill>
        <p:spPr>
          <a:xfrm>
            <a:off x="6652711" y="3073224"/>
            <a:ext cx="2989028" cy="2989028"/>
          </a:xfrm>
          <a:prstGeom prst="rect">
            <a:avLst/>
          </a:prstGeom>
        </p:spPr>
      </p:pic>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19</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Commercial actuator example: Servo</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2" name="TextBox 1">
            <a:extLst>
              <a:ext uri="{FF2B5EF4-FFF2-40B4-BE49-F238E27FC236}">
                <a16:creationId xmlns:a16="http://schemas.microsoft.com/office/drawing/2014/main" id="{CBAE86F7-F2BB-4941-BE2C-EC1701059D1C}"/>
              </a:ext>
            </a:extLst>
          </p:cNvPr>
          <p:cNvSpPr txBox="1"/>
          <p:nvPr/>
        </p:nvSpPr>
        <p:spPr>
          <a:xfrm>
            <a:off x="2400811" y="5611786"/>
            <a:ext cx="7569700" cy="646331"/>
          </a:xfrm>
          <a:prstGeom prst="rect">
            <a:avLst/>
          </a:prstGeom>
          <a:noFill/>
        </p:spPr>
        <p:txBody>
          <a:bodyPr wrap="none" rtlCol="0">
            <a:spAutoFit/>
          </a:bodyPr>
          <a:lstStyle/>
          <a:p>
            <a:pPr algn="ctr"/>
            <a:r>
              <a:rPr lang="en-US" sz="1200" i="1" dirty="0"/>
              <a:t>Source: </a:t>
            </a:r>
            <a:r>
              <a:rPr lang="en-US" sz="1200" dirty="0" err="1"/>
              <a:t>Sparkfun.com</a:t>
            </a:r>
            <a:r>
              <a:rPr lang="en-US" sz="1200" dirty="0"/>
              <a:t>, “Servos Explained”. </a:t>
            </a:r>
            <a:r>
              <a:rPr lang="en-US" sz="1200" dirty="0">
                <a:hlinkClick r:id="rId3"/>
              </a:rPr>
              <a:t>https://www.sparkfun.com/servos</a:t>
            </a:r>
            <a:endParaRPr lang="en-US" sz="1200" dirty="0"/>
          </a:p>
          <a:p>
            <a:pPr algn="ctr"/>
            <a:r>
              <a:rPr lang="en-US" sz="1200" i="1" dirty="0"/>
              <a:t>Source: </a:t>
            </a:r>
            <a:r>
              <a:rPr lang="en-US" sz="1200" dirty="0" err="1"/>
              <a:t>Realpars.com</a:t>
            </a:r>
            <a:r>
              <a:rPr lang="en-US" sz="1200" dirty="0"/>
              <a:t>, “Servo Motors Advantages and Disadvantages”. </a:t>
            </a:r>
            <a:r>
              <a:rPr lang="en-US" sz="1200" dirty="0">
                <a:hlinkClick r:id="rId4"/>
              </a:rPr>
              <a:t>https://realpars.com/servo-motors-advantages/</a:t>
            </a:r>
            <a:endParaRPr lang="en-US" sz="1200" dirty="0"/>
          </a:p>
          <a:p>
            <a:pPr algn="ctr"/>
            <a:r>
              <a:rPr lang="en-US" sz="1200" i="1" dirty="0"/>
              <a:t>Source:</a:t>
            </a:r>
            <a:r>
              <a:rPr lang="en-US" sz="1200" dirty="0"/>
              <a:t> </a:t>
            </a:r>
            <a:r>
              <a:rPr lang="en-US" sz="1200" dirty="0">
                <a:hlinkClick r:id="rId5"/>
              </a:rPr>
              <a:t>https://www.robotshop.com/en/ipower-motor-gm5208-24-brushless-gimbal-motor.html</a:t>
            </a:r>
            <a:endParaRPr lang="en-US" sz="1200" i="1" dirty="0"/>
          </a:p>
        </p:txBody>
      </p:sp>
      <p:pic>
        <p:nvPicPr>
          <p:cNvPr id="6" name="Picture 5" descr="A picture containing text, electronics&#10;&#10;Description automatically generated">
            <a:extLst>
              <a:ext uri="{FF2B5EF4-FFF2-40B4-BE49-F238E27FC236}">
                <a16:creationId xmlns:a16="http://schemas.microsoft.com/office/drawing/2014/main" id="{D7292EAD-3263-9D43-A507-D2D88AADD384}"/>
              </a:ext>
            </a:extLst>
          </p:cNvPr>
          <p:cNvPicPr>
            <a:picLocks noChangeAspect="1"/>
          </p:cNvPicPr>
          <p:nvPr/>
        </p:nvPicPr>
        <p:blipFill>
          <a:blip r:embed="rId6"/>
          <a:stretch>
            <a:fillRect/>
          </a:stretch>
        </p:blipFill>
        <p:spPr>
          <a:xfrm>
            <a:off x="1953420" y="3334057"/>
            <a:ext cx="4515863" cy="2161729"/>
          </a:xfrm>
          <a:prstGeom prst="rect">
            <a:avLst/>
          </a:prstGeom>
        </p:spPr>
      </p:pic>
      <p:sp>
        <p:nvSpPr>
          <p:cNvPr id="9" name="TextBox 8">
            <a:extLst>
              <a:ext uri="{FF2B5EF4-FFF2-40B4-BE49-F238E27FC236}">
                <a16:creationId xmlns:a16="http://schemas.microsoft.com/office/drawing/2014/main" id="{E19F8F55-CB58-D74C-BBBE-9A08E5B98343}"/>
              </a:ext>
            </a:extLst>
          </p:cNvPr>
          <p:cNvSpPr txBox="1"/>
          <p:nvPr/>
        </p:nvSpPr>
        <p:spPr>
          <a:xfrm>
            <a:off x="2385595" y="844152"/>
            <a:ext cx="7756423" cy="2246769"/>
          </a:xfrm>
          <a:prstGeom prst="rect">
            <a:avLst/>
          </a:prstGeom>
          <a:noFill/>
        </p:spPr>
        <p:txBody>
          <a:bodyPr wrap="square" rtlCol="0">
            <a:spAutoFit/>
          </a:bodyPr>
          <a:lstStyle/>
          <a:p>
            <a:r>
              <a:rPr lang="en-US" sz="1400" dirty="0"/>
              <a:t>A </a:t>
            </a:r>
            <a:r>
              <a:rPr lang="en-US" sz="1400" b="1" dirty="0"/>
              <a:t>servo </a:t>
            </a:r>
            <a:r>
              <a:rPr lang="en-US" sz="1400" dirty="0"/>
              <a:t>is a compact electromechanical system that provides precise angular or linear control of an armature using a simple DC motor, feedback position sensor, and some specialized electronics. Below is an example of a simple angular servo, cut away to demonstrate its internal parts. Servos serve a similar function to stepper motors, with some advantages and disadvantages by comparison.</a:t>
            </a:r>
          </a:p>
          <a:p>
            <a:endParaRPr lang="en-US" sz="1400" dirty="0"/>
          </a:p>
          <a:p>
            <a:r>
              <a:rPr lang="en-US" sz="1400" dirty="0"/>
              <a:t>Servos provide consistent torque across a wide rotational speed range and don’t tend to suffer from reduced torque at high speed like stepper motors. They also tend to run smoother with less vibration compared to stepper motors, but precise position control requires the use of feedback that needs periodic tuning and adjustment. In general, servos are more complicated and tend to be more expensive than stepper motors at the industrial-quality level, but are still very common from hobbyist suppliers.</a:t>
            </a:r>
          </a:p>
        </p:txBody>
      </p:sp>
    </p:spTree>
    <p:extLst>
      <p:ext uri="{BB962C8B-B14F-4D97-AF65-F5344CB8AC3E}">
        <p14:creationId xmlns:p14="http://schemas.microsoft.com/office/powerpoint/2010/main" val="250744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Robotics and Mechatronics</a:t>
            </a:r>
          </a:p>
        </p:txBody>
      </p:sp>
      <p:sp>
        <p:nvSpPr>
          <p:cNvPr id="11" name="Rectangle 10">
            <a:extLst>
              <a:ext uri="{FF2B5EF4-FFF2-40B4-BE49-F238E27FC236}">
                <a16:creationId xmlns:a16="http://schemas.microsoft.com/office/drawing/2014/main" id="{30DE8BC1-ABBD-1842-ACDC-C5FEE66703EC}"/>
              </a:ext>
            </a:extLst>
          </p:cNvPr>
          <p:cNvSpPr/>
          <p:nvPr/>
        </p:nvSpPr>
        <p:spPr>
          <a:xfrm>
            <a:off x="1656556" y="1228994"/>
            <a:ext cx="3739077" cy="4185761"/>
          </a:xfrm>
          <a:prstGeom prst="rect">
            <a:avLst/>
          </a:prstGeom>
        </p:spPr>
        <p:txBody>
          <a:bodyPr wrap="square">
            <a:spAutoFit/>
          </a:bodyPr>
          <a:lstStyle/>
          <a:p>
            <a:r>
              <a:rPr lang="en-US" sz="1400" dirty="0"/>
              <a:t>More than the sum of its parts, electromechanical systems are a multi-disciplinary application of several related fields.</a:t>
            </a:r>
          </a:p>
          <a:p>
            <a:endParaRPr lang="en-US" sz="1400" dirty="0"/>
          </a:p>
          <a:p>
            <a:r>
              <a:rPr lang="en-US" sz="1400" dirty="0"/>
              <a:t>The related engineering discipline is known as ``Mechatronics’’, coined in 1971 to describe the field that combines electrical, electronic, mechanical, computer, and systems control engineering.</a:t>
            </a:r>
          </a:p>
          <a:p>
            <a:endParaRPr lang="en-US" sz="1400" dirty="0"/>
          </a:p>
          <a:p>
            <a:r>
              <a:rPr lang="en-US" sz="1400" dirty="0"/>
              <a:t>Electromechanical systems rely on electrical power systems rather than hydraulic, pneumatic, or internal combustion. Electromechanical systems are the focus of this talk.</a:t>
            </a:r>
          </a:p>
          <a:p>
            <a:endParaRPr lang="en-US" sz="1400" dirty="0"/>
          </a:p>
          <a:p>
            <a:r>
              <a:rPr lang="en-US" sz="1400" dirty="0"/>
              <a:t>Robotics is a sub-field of mechatronics, dealing with general-purpose systems that can be re-programmed or automated to perform complex tasks.</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pic>
        <p:nvPicPr>
          <p:cNvPr id="4" name="Picture 3" descr="Diagram, venn diagram&#10;&#10;Description automatically generated">
            <a:extLst>
              <a:ext uri="{FF2B5EF4-FFF2-40B4-BE49-F238E27FC236}">
                <a16:creationId xmlns:a16="http://schemas.microsoft.com/office/drawing/2014/main" id="{171DAE25-B51B-8A4D-A214-19151460F19E}"/>
              </a:ext>
            </a:extLst>
          </p:cNvPr>
          <p:cNvPicPr>
            <a:picLocks noChangeAspect="1"/>
          </p:cNvPicPr>
          <p:nvPr/>
        </p:nvPicPr>
        <p:blipFill>
          <a:blip r:embed="rId2"/>
          <a:stretch>
            <a:fillRect/>
          </a:stretch>
        </p:blipFill>
        <p:spPr>
          <a:xfrm>
            <a:off x="5395632" y="786776"/>
            <a:ext cx="5272368" cy="5079724"/>
          </a:xfrm>
          <a:prstGeom prst="rect">
            <a:avLst/>
          </a:prstGeom>
        </p:spPr>
      </p:pic>
    </p:spTree>
    <p:extLst>
      <p:ext uri="{BB962C8B-B14F-4D97-AF65-F5344CB8AC3E}">
        <p14:creationId xmlns:p14="http://schemas.microsoft.com/office/powerpoint/2010/main" val="2593964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20</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Robotics resources</a:t>
            </a:r>
          </a:p>
        </p:txBody>
      </p:sp>
      <p:sp>
        <p:nvSpPr>
          <p:cNvPr id="9" name="TextBox 8">
            <a:extLst>
              <a:ext uri="{FF2B5EF4-FFF2-40B4-BE49-F238E27FC236}">
                <a16:creationId xmlns:a16="http://schemas.microsoft.com/office/drawing/2014/main" id="{7F2B7035-DE4B-6E4A-9370-55BC9BB8CCB5}"/>
              </a:ext>
            </a:extLst>
          </p:cNvPr>
          <p:cNvSpPr txBox="1"/>
          <p:nvPr/>
        </p:nvSpPr>
        <p:spPr>
          <a:xfrm>
            <a:off x="1752600" y="844797"/>
            <a:ext cx="8686800" cy="153144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600" dirty="0"/>
              <a:t>MIT Open Courseware 2.12: </a:t>
            </a:r>
            <a:r>
              <a:rPr lang="en-US" sz="1600" dirty="0">
                <a:hlinkClick r:id="rId2"/>
              </a:rPr>
              <a:t>Introduction to Robotics</a:t>
            </a:r>
            <a:endParaRPr lang="en-US" sz="1600" dirty="0"/>
          </a:p>
          <a:p>
            <a:pPr marL="342900" indent="-342900">
              <a:lnSpc>
                <a:spcPct val="150000"/>
              </a:lnSpc>
              <a:buFont typeface="Arial" panose="020B0604020202020204" pitchFamily="34" charset="0"/>
              <a:buChar char="•"/>
            </a:pPr>
            <a:r>
              <a:rPr lang="en-US" sz="1600" dirty="0"/>
              <a:t>Stanford CS223A: </a:t>
            </a:r>
            <a:r>
              <a:rPr lang="en-US" sz="1600" dirty="0">
                <a:hlinkClick r:id="rId3"/>
              </a:rPr>
              <a:t>Introduction to Robotics</a:t>
            </a:r>
            <a:endParaRPr lang="en-US" sz="1600" dirty="0"/>
          </a:p>
          <a:p>
            <a:pPr marL="342900" indent="-342900">
              <a:lnSpc>
                <a:spcPct val="150000"/>
              </a:lnSpc>
              <a:buFont typeface="Arial" panose="020B0604020202020204" pitchFamily="34" charset="0"/>
              <a:buChar char="•"/>
            </a:pPr>
            <a:r>
              <a:rPr lang="en-US" sz="1600" dirty="0"/>
              <a:t>Northwestern University: </a:t>
            </a:r>
            <a:r>
              <a:rPr lang="en-US" sz="1600" dirty="0">
                <a:hlinkClick r:id="rId4"/>
              </a:rPr>
              <a:t>Modern Robotics: Mechanics, Planning, and Control (free pre-print PDF)</a:t>
            </a:r>
            <a:endParaRPr lang="en-US" sz="1600" dirty="0"/>
          </a:p>
          <a:p>
            <a:pPr marL="342900" indent="-342900">
              <a:lnSpc>
                <a:spcPct val="150000"/>
              </a:lnSpc>
              <a:buFont typeface="Arial" panose="020B0604020202020204" pitchFamily="34" charset="0"/>
              <a:buChar char="•"/>
            </a:pPr>
            <a:r>
              <a:rPr lang="en-US" sz="1600" dirty="0"/>
              <a:t>Fermilab Robotics Initiative: </a:t>
            </a:r>
            <a:r>
              <a:rPr lang="en-US" sz="1600" dirty="0">
                <a:hlinkClick r:id="rId5"/>
              </a:rPr>
              <a:t>https://ad.fnal.gov/robotics/</a:t>
            </a:r>
            <a:endParaRPr lang="en-US" sz="1600" dirty="0"/>
          </a:p>
        </p:txBody>
      </p:sp>
      <p:pic>
        <p:nvPicPr>
          <p:cNvPr id="6" name="Picture 5">
            <a:extLst>
              <a:ext uri="{FF2B5EF4-FFF2-40B4-BE49-F238E27FC236}">
                <a16:creationId xmlns:a16="http://schemas.microsoft.com/office/drawing/2014/main" id="{A8581328-6E12-3743-8086-5BB43C142391}"/>
              </a:ext>
            </a:extLst>
          </p:cNvPr>
          <p:cNvPicPr>
            <a:picLocks noChangeAspect="1"/>
          </p:cNvPicPr>
          <p:nvPr/>
        </p:nvPicPr>
        <p:blipFill>
          <a:blip r:embed="rId6"/>
          <a:stretch>
            <a:fillRect/>
          </a:stretch>
        </p:blipFill>
        <p:spPr>
          <a:xfrm>
            <a:off x="3758661" y="3429001"/>
            <a:ext cx="4161318" cy="2496791"/>
          </a:xfrm>
          <a:prstGeom prst="rect">
            <a:avLst/>
          </a:prstGeom>
        </p:spPr>
      </p:pic>
      <p:sp>
        <p:nvSpPr>
          <p:cNvPr id="10" name="TextBox 9">
            <a:extLst>
              <a:ext uri="{FF2B5EF4-FFF2-40B4-BE49-F238E27FC236}">
                <a16:creationId xmlns:a16="http://schemas.microsoft.com/office/drawing/2014/main" id="{6EE7D504-30F6-204F-B6EE-442DD8BD7967}"/>
              </a:ext>
            </a:extLst>
          </p:cNvPr>
          <p:cNvSpPr txBox="1"/>
          <p:nvPr/>
        </p:nvSpPr>
        <p:spPr>
          <a:xfrm>
            <a:off x="4835936" y="5941510"/>
            <a:ext cx="2006768" cy="307777"/>
          </a:xfrm>
          <a:prstGeom prst="rect">
            <a:avLst/>
          </a:prstGeom>
          <a:noFill/>
        </p:spPr>
        <p:txBody>
          <a:bodyPr wrap="none" rtlCol="0">
            <a:spAutoFit/>
          </a:bodyPr>
          <a:lstStyle/>
          <a:p>
            <a:r>
              <a:rPr lang="en-US" sz="1400" i="1" dirty="0"/>
              <a:t>Source: Boston Dynamics</a:t>
            </a:r>
          </a:p>
        </p:txBody>
      </p:sp>
      <p:sp>
        <p:nvSpPr>
          <p:cNvPr id="11" name="Footer Placeholder 3">
            <a:extLst>
              <a:ext uri="{FF2B5EF4-FFF2-40B4-BE49-F238E27FC236}">
                <a16:creationId xmlns:a16="http://schemas.microsoft.com/office/drawing/2014/main" id="{3920B73E-CD71-B946-B873-348C2F27715E}"/>
              </a:ext>
            </a:extLst>
          </p:cNvPr>
          <p:cNvSpPr>
            <a:spLocks noGrp="1"/>
          </p:cNvSpPr>
          <p:nvPr>
            <p:ph type="ftr" sz="quarter" idx="3"/>
          </p:nvPr>
        </p:nvSpPr>
        <p:spPr>
          <a:xfrm>
            <a:off x="3054603" y="6504214"/>
            <a:ext cx="6262118" cy="242873"/>
          </a:xfrm>
        </p:spPr>
        <p:txBody>
          <a:bodyPr/>
          <a:lstStyle/>
          <a:p>
            <a:pPr>
              <a:defRPr/>
            </a:pPr>
            <a:r>
              <a:rPr lang="en-US" dirty="0"/>
              <a:t>Adam Watts | Introduction to Robotics: Electronics</a:t>
            </a:r>
            <a:endParaRPr lang="en-US" b="1" dirty="0"/>
          </a:p>
        </p:txBody>
      </p:sp>
      <p:sp>
        <p:nvSpPr>
          <p:cNvPr id="13" name="Title 7">
            <a:extLst>
              <a:ext uri="{FF2B5EF4-FFF2-40B4-BE49-F238E27FC236}">
                <a16:creationId xmlns:a16="http://schemas.microsoft.com/office/drawing/2014/main" id="{372841A7-D40B-E745-BC7F-A43E366BBB62}"/>
              </a:ext>
            </a:extLst>
          </p:cNvPr>
          <p:cNvSpPr txBox="1">
            <a:spLocks/>
          </p:cNvSpPr>
          <p:nvPr/>
        </p:nvSpPr>
        <p:spPr>
          <a:xfrm>
            <a:off x="3054603" y="2850579"/>
            <a:ext cx="6025850" cy="427877"/>
          </a:xfrm>
          <a:prstGeom prst="rect">
            <a:avLst/>
          </a:prstGeom>
        </p:spPr>
        <p:txBody>
          <a:bodyPr lIns="0" tIns="0" rIns="0" bIns="0" anchor="b" anchorCtr="0"/>
          <a:lstStyle>
            <a:lvl1pPr algn="l" defTabSz="457200" rtl="0" eaLnBrk="1" fontAlgn="base" hangingPunct="1">
              <a:spcBef>
                <a:spcPct val="0"/>
              </a:spcBef>
              <a:spcAft>
                <a:spcPct val="0"/>
              </a:spcAft>
              <a:defRPr sz="2800" b="1" kern="1200">
                <a:solidFill>
                  <a:srgbClr val="004C97"/>
                </a:solidFill>
                <a:latin typeface="Helvetica"/>
                <a:ea typeface="Geneva" charset="0"/>
                <a:cs typeface="ＭＳ Ｐゴシック" charset="0"/>
              </a:defRPr>
            </a:lvl1pPr>
            <a:lvl2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2pPr>
            <a:lvl3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3pPr>
            <a:lvl4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4pPr>
            <a:lvl5pPr algn="l" defTabSz="457200" rtl="0" eaLnBrk="1" fontAlgn="base" hangingPunct="1">
              <a:spcBef>
                <a:spcPct val="0"/>
              </a:spcBef>
              <a:spcAft>
                <a:spcPct val="0"/>
              </a:spcAft>
              <a:defRPr sz="1700" b="1">
                <a:solidFill>
                  <a:srgbClr val="2E5286"/>
                </a:solidFill>
                <a:latin typeface="Helvetica" charset="0"/>
                <a:ea typeface="Geneva" charset="0"/>
                <a:cs typeface="ＭＳ Ｐゴシック" charset="0"/>
              </a:defRPr>
            </a:lvl5pPr>
            <a:lvl6pPr marL="4572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6pPr>
            <a:lvl7pPr marL="9144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7pPr>
            <a:lvl8pPr marL="13716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8pPr>
            <a:lvl9pPr marL="1828800" algn="l" defTabSz="457200" rtl="0" eaLnBrk="1" fontAlgn="base" hangingPunct="1">
              <a:spcBef>
                <a:spcPct val="0"/>
              </a:spcBef>
              <a:spcAft>
                <a:spcPct val="0"/>
              </a:spcAft>
              <a:defRPr sz="1700" b="1">
                <a:solidFill>
                  <a:srgbClr val="2E5286"/>
                </a:solidFill>
                <a:latin typeface="Helvetica" charset="0"/>
                <a:ea typeface="ＭＳ Ｐゴシック" charset="0"/>
                <a:cs typeface="ＭＳ Ｐゴシック" charset="0"/>
              </a:defRPr>
            </a:lvl9pPr>
          </a:lstStyle>
          <a:p>
            <a:pPr algn="ctr"/>
            <a:r>
              <a:rPr lang="en-US" sz="4000" dirty="0"/>
              <a:t>Thank you for your time!</a:t>
            </a:r>
          </a:p>
        </p:txBody>
      </p:sp>
    </p:spTree>
    <p:extLst>
      <p:ext uri="{BB962C8B-B14F-4D97-AF65-F5344CB8AC3E}">
        <p14:creationId xmlns:p14="http://schemas.microsoft.com/office/powerpoint/2010/main" val="194239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3</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Robotics at Fermilab</a:t>
            </a:r>
          </a:p>
        </p:txBody>
      </p:sp>
      <p:sp>
        <p:nvSpPr>
          <p:cNvPr id="11" name="Rectangle 10">
            <a:extLst>
              <a:ext uri="{FF2B5EF4-FFF2-40B4-BE49-F238E27FC236}">
                <a16:creationId xmlns:a16="http://schemas.microsoft.com/office/drawing/2014/main" id="{30DE8BC1-ABBD-1842-ACDC-C5FEE66703EC}"/>
              </a:ext>
            </a:extLst>
          </p:cNvPr>
          <p:cNvSpPr/>
          <p:nvPr/>
        </p:nvSpPr>
        <p:spPr>
          <a:xfrm>
            <a:off x="1634926" y="867433"/>
            <a:ext cx="5106402" cy="5693866"/>
          </a:xfrm>
          <a:prstGeom prst="rect">
            <a:avLst/>
          </a:prstGeom>
        </p:spPr>
        <p:txBody>
          <a:bodyPr wrap="square">
            <a:spAutoFit/>
          </a:bodyPr>
          <a:lstStyle/>
          <a:p>
            <a:r>
              <a:rPr lang="en-US" sz="1400" dirty="0"/>
              <a:t>Mechatronic systems are useful in the operation of particle accelerators:</a:t>
            </a:r>
          </a:p>
          <a:p>
            <a:pPr marL="285750" indent="-285750">
              <a:buFont typeface="Arial" panose="020B0604020202020204" pitchFamily="34" charset="0"/>
              <a:buChar char="•"/>
            </a:pPr>
            <a:r>
              <a:rPr lang="en-US" sz="1400" dirty="0"/>
              <a:t>Automate tedious tasks</a:t>
            </a:r>
          </a:p>
          <a:p>
            <a:pPr marL="742950" lvl="1" indent="-285750">
              <a:buFont typeface="Arial" panose="020B0604020202020204" pitchFamily="34" charset="0"/>
              <a:buChar char="•"/>
            </a:pPr>
            <a:r>
              <a:rPr lang="en-US" sz="1400" dirty="0"/>
              <a:t>Job-site setup</a:t>
            </a:r>
          </a:p>
          <a:p>
            <a:pPr marL="742950" lvl="1" indent="-285750">
              <a:buFont typeface="Arial" panose="020B0604020202020204" pitchFamily="34" charset="0"/>
              <a:buChar char="•"/>
            </a:pPr>
            <a:r>
              <a:rPr lang="en-US" sz="1400" dirty="0"/>
              <a:t>Ordering/sorting material</a:t>
            </a:r>
          </a:p>
          <a:p>
            <a:pPr marL="742950" lvl="1" indent="-285750">
              <a:buFont typeface="Arial" panose="020B0604020202020204" pitchFamily="34" charset="0"/>
              <a:buChar char="•"/>
            </a:pPr>
            <a:r>
              <a:rPr lang="en-US" sz="1400" dirty="0"/>
              <a:t>Radiation survey</a:t>
            </a:r>
          </a:p>
          <a:p>
            <a:pPr marL="742950" lvl="1" indent="-285750">
              <a:buFont typeface="Arial" panose="020B0604020202020204" pitchFamily="34" charset="0"/>
              <a:buChar char="•"/>
            </a:pPr>
            <a:r>
              <a:rPr lang="en-US" sz="1400" dirty="0"/>
              <a:t>Inspection</a:t>
            </a:r>
          </a:p>
          <a:p>
            <a:pPr marL="285750" indent="-285750">
              <a:buFont typeface="Arial" panose="020B0604020202020204" pitchFamily="34" charset="0"/>
              <a:buChar char="•"/>
            </a:pPr>
            <a:r>
              <a:rPr lang="en-US" sz="1400" dirty="0"/>
              <a:t>Perform tasks that are too dangerous or difficult for humans</a:t>
            </a:r>
          </a:p>
          <a:p>
            <a:pPr marL="742950" lvl="1" indent="-285750">
              <a:buFont typeface="Arial" panose="020B0604020202020204" pitchFamily="34" charset="0"/>
              <a:buChar char="•"/>
            </a:pPr>
            <a:r>
              <a:rPr lang="en-US" sz="1400" dirty="0"/>
              <a:t>Tasks in high-radiation, oxygen deficient, confined space, or other hazardous areas**</a:t>
            </a:r>
          </a:p>
          <a:p>
            <a:pPr marL="742950" lvl="1" indent="-285750">
              <a:buFont typeface="Arial" panose="020B0604020202020204" pitchFamily="34" charset="0"/>
              <a:buChar char="•"/>
            </a:pPr>
            <a:r>
              <a:rPr lang="en-US" sz="1400" dirty="0"/>
              <a:t>Tasks that require very precise movements and tooling</a:t>
            </a:r>
          </a:p>
          <a:p>
            <a:pPr marL="742950" lvl="1" indent="-285750">
              <a:buFont typeface="Arial" panose="020B0604020202020204" pitchFamily="34" charset="0"/>
              <a:buChar char="•"/>
            </a:pPr>
            <a:r>
              <a:rPr lang="en-US" sz="1400" dirty="0"/>
              <a:t>Tasks that put humans at risk of injury due to heavy lifting or repetitive stress</a:t>
            </a:r>
          </a:p>
          <a:p>
            <a:pPr marL="742950" lvl="1" indent="-285750">
              <a:buFont typeface="Arial" panose="020B0604020202020204" pitchFamily="34" charset="0"/>
              <a:buChar char="•"/>
            </a:pPr>
            <a:r>
              <a:rPr lang="en-US" sz="1400" dirty="0"/>
              <a:t>Tasks in areas too small or convoluted for humans to fit</a:t>
            </a:r>
          </a:p>
          <a:p>
            <a:pPr marL="285750" indent="-285750">
              <a:buFont typeface="Arial" panose="020B0604020202020204" pitchFamily="34" charset="0"/>
              <a:buChar char="•"/>
            </a:pPr>
            <a:r>
              <a:rPr lang="en-US" sz="1400" dirty="0"/>
              <a:t>Allow systems to move in/out of beam path during operation of accelerator</a:t>
            </a:r>
          </a:p>
          <a:p>
            <a:pPr marL="742950" lvl="1" indent="-285750">
              <a:buFont typeface="Arial" panose="020B0604020202020204" pitchFamily="34" charset="0"/>
              <a:buChar char="•"/>
            </a:pPr>
            <a:r>
              <a:rPr lang="en-US" sz="1400" dirty="0"/>
              <a:t>Positioning of movable instrumentation such as multi-wire detectors</a:t>
            </a:r>
          </a:p>
          <a:p>
            <a:pPr marL="742950" lvl="1" indent="-285750">
              <a:buFont typeface="Arial" panose="020B0604020202020204" pitchFamily="34" charset="0"/>
              <a:buChar char="•"/>
            </a:pPr>
            <a:r>
              <a:rPr lang="en-US" sz="1400" dirty="0"/>
              <a:t>Precise motion control of collimators, beam-stops, beam-splitting septa</a:t>
            </a:r>
          </a:p>
          <a:p>
            <a:pPr lvl="1"/>
            <a:endParaRPr lang="en-US" sz="1400" dirty="0"/>
          </a:p>
          <a:p>
            <a:pPr lvl="1" algn="just"/>
            <a:r>
              <a:rPr lang="en-US" sz="1400" i="1" dirty="0"/>
              <a:t>** See </a:t>
            </a:r>
            <a:r>
              <a:rPr lang="en-US" sz="1400" i="1" dirty="0">
                <a:hlinkClick r:id="rId2"/>
              </a:rPr>
              <a:t>Argonaut project</a:t>
            </a:r>
            <a:r>
              <a:rPr lang="en-US" sz="1400" i="1" dirty="0"/>
              <a:t>, robotics in liquid Argon!</a:t>
            </a:r>
          </a:p>
          <a:p>
            <a:endParaRPr lang="en-US" sz="1400" dirty="0"/>
          </a:p>
          <a:p>
            <a:r>
              <a:rPr lang="en-US" sz="1400" dirty="0"/>
              <a:t>Fermilab Robotics Initiative </a:t>
            </a:r>
            <a:r>
              <a:rPr lang="en-US" sz="1400" dirty="0">
                <a:hlinkClick r:id="rId3"/>
              </a:rPr>
              <a:t>https://</a:t>
            </a:r>
            <a:r>
              <a:rPr lang="en-US" sz="1400" dirty="0" err="1">
                <a:hlinkClick r:id="rId3"/>
              </a:rPr>
              <a:t>ad.fnal.gov</a:t>
            </a:r>
            <a:r>
              <a:rPr lang="en-US" sz="1400" dirty="0">
                <a:hlinkClick r:id="rId3"/>
              </a:rPr>
              <a:t>/robotics/</a:t>
            </a:r>
            <a:endParaRPr lang="en-US" sz="1400" dirty="0"/>
          </a:p>
          <a:p>
            <a:pPr marL="285750" indent="-285750">
              <a:buFont typeface="Arial" panose="020B0604020202020204" pitchFamily="34" charset="0"/>
              <a:buChar char="•"/>
            </a:pPr>
            <a:endParaRPr lang="en-US" sz="1400" dirty="0"/>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pic>
        <p:nvPicPr>
          <p:cNvPr id="6" name="Picture 5" descr="A picture containing floor, indoor&#10;&#10;Description automatically generated">
            <a:extLst>
              <a:ext uri="{FF2B5EF4-FFF2-40B4-BE49-F238E27FC236}">
                <a16:creationId xmlns:a16="http://schemas.microsoft.com/office/drawing/2014/main" id="{69BC4465-DC00-0B47-8177-A41BEC869CEA}"/>
              </a:ext>
            </a:extLst>
          </p:cNvPr>
          <p:cNvPicPr>
            <a:picLocks noChangeAspect="1"/>
          </p:cNvPicPr>
          <p:nvPr/>
        </p:nvPicPr>
        <p:blipFill>
          <a:blip r:embed="rId4"/>
          <a:stretch>
            <a:fillRect/>
          </a:stretch>
        </p:blipFill>
        <p:spPr>
          <a:xfrm>
            <a:off x="8972762" y="3737338"/>
            <a:ext cx="1491848" cy="2055840"/>
          </a:xfrm>
          <a:prstGeom prst="rect">
            <a:avLst/>
          </a:prstGeom>
        </p:spPr>
      </p:pic>
      <p:pic>
        <p:nvPicPr>
          <p:cNvPr id="9" name="Picture 8" descr="A close-up of a microscope&#10;&#10;Description automatically generated with medium confidence">
            <a:extLst>
              <a:ext uri="{FF2B5EF4-FFF2-40B4-BE49-F238E27FC236}">
                <a16:creationId xmlns:a16="http://schemas.microsoft.com/office/drawing/2014/main" id="{FFD3AF8A-FA8C-7D49-B28D-02EFF21465B1}"/>
              </a:ext>
            </a:extLst>
          </p:cNvPr>
          <p:cNvPicPr>
            <a:picLocks noChangeAspect="1"/>
          </p:cNvPicPr>
          <p:nvPr/>
        </p:nvPicPr>
        <p:blipFill>
          <a:blip r:embed="rId5"/>
          <a:stretch>
            <a:fillRect/>
          </a:stretch>
        </p:blipFill>
        <p:spPr>
          <a:xfrm>
            <a:off x="8836532" y="1492322"/>
            <a:ext cx="1767252" cy="1936679"/>
          </a:xfrm>
          <a:prstGeom prst="rect">
            <a:avLst/>
          </a:prstGeom>
        </p:spPr>
      </p:pic>
      <p:pic>
        <p:nvPicPr>
          <p:cNvPr id="13" name="Picture 12">
            <a:extLst>
              <a:ext uri="{FF2B5EF4-FFF2-40B4-BE49-F238E27FC236}">
                <a16:creationId xmlns:a16="http://schemas.microsoft.com/office/drawing/2014/main" id="{682ACFDB-A423-6B49-8A7C-5362A430963E}"/>
              </a:ext>
            </a:extLst>
          </p:cNvPr>
          <p:cNvPicPr>
            <a:picLocks noChangeAspect="1"/>
          </p:cNvPicPr>
          <p:nvPr/>
        </p:nvPicPr>
        <p:blipFill>
          <a:blip r:embed="rId6"/>
          <a:stretch>
            <a:fillRect/>
          </a:stretch>
        </p:blipFill>
        <p:spPr>
          <a:xfrm>
            <a:off x="6867461" y="854886"/>
            <a:ext cx="1739900" cy="1689100"/>
          </a:xfrm>
          <a:prstGeom prst="rect">
            <a:avLst/>
          </a:prstGeom>
        </p:spPr>
      </p:pic>
      <p:pic>
        <p:nvPicPr>
          <p:cNvPr id="15" name="Picture 14" descr="A picture containing indoor&#10;&#10;Description automatically generated">
            <a:extLst>
              <a:ext uri="{FF2B5EF4-FFF2-40B4-BE49-F238E27FC236}">
                <a16:creationId xmlns:a16="http://schemas.microsoft.com/office/drawing/2014/main" id="{7C2685F9-C306-7843-8C46-0175ED854D7B}"/>
              </a:ext>
            </a:extLst>
          </p:cNvPr>
          <p:cNvPicPr>
            <a:picLocks noChangeAspect="1"/>
          </p:cNvPicPr>
          <p:nvPr/>
        </p:nvPicPr>
        <p:blipFill>
          <a:blip r:embed="rId7"/>
          <a:stretch>
            <a:fillRect/>
          </a:stretch>
        </p:blipFill>
        <p:spPr>
          <a:xfrm>
            <a:off x="6830680" y="2695167"/>
            <a:ext cx="1916503" cy="1276870"/>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776B4CD0-084C-8744-AC2D-EA82CDD38427}"/>
              </a:ext>
            </a:extLst>
          </p:cNvPr>
          <p:cNvPicPr>
            <a:picLocks noChangeAspect="1"/>
          </p:cNvPicPr>
          <p:nvPr/>
        </p:nvPicPr>
        <p:blipFill>
          <a:blip r:embed="rId8"/>
          <a:stretch>
            <a:fillRect/>
          </a:stretch>
        </p:blipFill>
        <p:spPr>
          <a:xfrm>
            <a:off x="6830679" y="4092397"/>
            <a:ext cx="1916503" cy="2103479"/>
          </a:xfrm>
          <a:prstGeom prst="rect">
            <a:avLst/>
          </a:prstGeom>
        </p:spPr>
      </p:pic>
    </p:spTree>
    <p:extLst>
      <p:ext uri="{BB962C8B-B14F-4D97-AF65-F5344CB8AC3E}">
        <p14:creationId xmlns:p14="http://schemas.microsoft.com/office/powerpoint/2010/main" val="157475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BFC0396-2BB1-9E40-8A90-9D392585A9E6}"/>
              </a:ext>
            </a:extLst>
          </p:cNvPr>
          <p:cNvSpPr>
            <a:spLocks noGrp="1"/>
          </p:cNvSpPr>
          <p:nvPr>
            <p:ph type="dt" sz="half" idx="2"/>
          </p:nvPr>
        </p:nvSpPr>
        <p:spPr/>
        <p:txBody>
          <a:bodyPr/>
          <a:lstStyle/>
          <a:p>
            <a:pPr>
              <a:defRPr/>
            </a:pPr>
            <a:fld id="{57ADAB69-348E-2C41-AF41-E98D046040A4}" type="datetime1">
              <a:rPr lang="en-US" smtClean="0"/>
              <a:t>4/18/22</a:t>
            </a:fld>
            <a:endParaRPr lang="en-US" dirty="0"/>
          </a:p>
        </p:txBody>
      </p:sp>
      <p:sp>
        <p:nvSpPr>
          <p:cNvPr id="6" name="Slide Number Placeholder 5">
            <a:extLst>
              <a:ext uri="{FF2B5EF4-FFF2-40B4-BE49-F238E27FC236}">
                <a16:creationId xmlns:a16="http://schemas.microsoft.com/office/drawing/2014/main" id="{263DA4A2-511C-704D-857C-6F35B23785DD}"/>
              </a:ext>
            </a:extLst>
          </p:cNvPr>
          <p:cNvSpPr>
            <a:spLocks noGrp="1"/>
          </p:cNvSpPr>
          <p:nvPr>
            <p:ph type="sldNum" sz="quarter" idx="4"/>
          </p:nvPr>
        </p:nvSpPr>
        <p:spPr/>
        <p:txBody>
          <a:bodyPr/>
          <a:lstStyle/>
          <a:p>
            <a:pPr>
              <a:defRPr/>
            </a:pPr>
            <a:fld id="{148C009B-CB69-E04A-B9B3-34B26D69E9CF}" type="slidenum">
              <a:rPr lang="en-US" smtClean="0"/>
              <a:pPr>
                <a:defRPr/>
              </a:pPr>
              <a:t>4</a:t>
            </a:fld>
            <a:endParaRPr lang="en-US" dirty="0"/>
          </a:p>
        </p:txBody>
      </p:sp>
      <p:sp>
        <p:nvSpPr>
          <p:cNvPr id="7" name="Title 7">
            <a:extLst>
              <a:ext uri="{FF2B5EF4-FFF2-40B4-BE49-F238E27FC236}">
                <a16:creationId xmlns:a16="http://schemas.microsoft.com/office/drawing/2014/main" id="{5FB154EC-E718-8A47-84A6-A9F8FBEE78A6}"/>
              </a:ext>
            </a:extLst>
          </p:cNvPr>
          <p:cNvSpPr>
            <a:spLocks noGrp="1"/>
          </p:cNvSpPr>
          <p:nvPr>
            <p:ph type="title"/>
          </p:nvPr>
        </p:nvSpPr>
        <p:spPr>
          <a:xfrm>
            <a:off x="3290872" y="3215062"/>
            <a:ext cx="5610257" cy="427877"/>
          </a:xfrm>
        </p:spPr>
        <p:txBody>
          <a:bodyPr>
            <a:normAutofit fontScale="90000"/>
          </a:bodyPr>
          <a:lstStyle/>
          <a:p>
            <a:pPr algn="ctr"/>
            <a:br>
              <a:rPr lang="en-US" sz="4000" dirty="0"/>
            </a:br>
            <a:r>
              <a:rPr lang="en-US" sz="4000" dirty="0"/>
              <a:t>Mechanics Principles</a:t>
            </a:r>
          </a:p>
        </p:txBody>
      </p:sp>
      <p:sp>
        <p:nvSpPr>
          <p:cNvPr id="8" name="Footer Placeholder 3">
            <a:extLst>
              <a:ext uri="{FF2B5EF4-FFF2-40B4-BE49-F238E27FC236}">
                <a16:creationId xmlns:a16="http://schemas.microsoft.com/office/drawing/2014/main" id="{FF4E951C-8816-5542-A3F3-A44695C9442F}"/>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Tree>
    <p:extLst>
      <p:ext uri="{BB962C8B-B14F-4D97-AF65-F5344CB8AC3E}">
        <p14:creationId xmlns:p14="http://schemas.microsoft.com/office/powerpoint/2010/main" val="1624202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5</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Joints and Linkages</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10" name="Rectangle 9">
            <a:extLst>
              <a:ext uri="{FF2B5EF4-FFF2-40B4-BE49-F238E27FC236}">
                <a16:creationId xmlns:a16="http://schemas.microsoft.com/office/drawing/2014/main" id="{9B4775C0-F3AB-6441-B400-E2684B832864}"/>
              </a:ext>
            </a:extLst>
          </p:cNvPr>
          <p:cNvSpPr/>
          <p:nvPr/>
        </p:nvSpPr>
        <p:spPr>
          <a:xfrm>
            <a:off x="1953149" y="1002969"/>
            <a:ext cx="8075581" cy="2246769"/>
          </a:xfrm>
          <a:prstGeom prst="rect">
            <a:avLst/>
          </a:prstGeom>
        </p:spPr>
        <p:txBody>
          <a:bodyPr wrap="square">
            <a:spAutoFit/>
          </a:bodyPr>
          <a:lstStyle/>
          <a:p>
            <a:r>
              <a:rPr lang="en-US" sz="1400" dirty="0"/>
              <a:t>A </a:t>
            </a:r>
            <a:r>
              <a:rPr lang="en-US" sz="1400" b="1" dirty="0"/>
              <a:t>joint</a:t>
            </a:r>
            <a:r>
              <a:rPr lang="en-US" sz="1400" dirty="0"/>
              <a:t> is a mechanical, movable connection between two rigid bodies in a mechatronic system.</a:t>
            </a:r>
          </a:p>
          <a:p>
            <a:endParaRPr lang="en-US" sz="1400" dirty="0"/>
          </a:p>
          <a:p>
            <a:r>
              <a:rPr lang="en-US" sz="1400" dirty="0"/>
              <a:t>Two fundamental joint types, or “joint primitives”, are the </a:t>
            </a:r>
            <a:r>
              <a:rPr lang="en-US" sz="1400" b="1" dirty="0"/>
              <a:t>prismatic</a:t>
            </a:r>
            <a:r>
              <a:rPr lang="en-US" sz="1400" dirty="0"/>
              <a:t> and the </a:t>
            </a:r>
            <a:r>
              <a:rPr lang="en-US" sz="1400" b="1" dirty="0"/>
              <a:t>resolute</a:t>
            </a:r>
            <a:r>
              <a:rPr lang="en-US" sz="1400" dirty="0"/>
              <a:t> joint.</a:t>
            </a:r>
          </a:p>
          <a:p>
            <a:endParaRPr lang="en-US" sz="1400" dirty="0"/>
          </a:p>
          <a:p>
            <a:r>
              <a:rPr lang="en-US" sz="1400" dirty="0"/>
              <a:t>The prismatic joint provides linear translation, and the revolute joint provides angular translation, between the two rigid bodies.</a:t>
            </a:r>
          </a:p>
          <a:p>
            <a:endParaRPr lang="en-US" sz="1400" dirty="0"/>
          </a:p>
          <a:p>
            <a:r>
              <a:rPr lang="en-US" sz="1400" b="1" dirty="0"/>
              <a:t>Actuators</a:t>
            </a:r>
            <a:r>
              <a:rPr lang="en-US" sz="1400" dirty="0"/>
              <a:t> drive the motion of the joint with a mechanical force. A linear actuator can drive a prismatic or a revolute joint, and a rotational actuator can also drive a prismatic or revolute joint, depending on the type of </a:t>
            </a:r>
            <a:r>
              <a:rPr lang="en-US" sz="1400" b="1" dirty="0"/>
              <a:t>linkage</a:t>
            </a:r>
            <a:r>
              <a:rPr lang="en-US" sz="1400" dirty="0"/>
              <a:t> between joint and actuator. More examples of actuators and linkages are shown later in this talk.</a:t>
            </a:r>
            <a:endParaRPr lang="en-US" sz="1400" b="1" dirty="0"/>
          </a:p>
        </p:txBody>
      </p:sp>
      <p:sp>
        <p:nvSpPr>
          <p:cNvPr id="2" name="Rectangle 1">
            <a:extLst>
              <a:ext uri="{FF2B5EF4-FFF2-40B4-BE49-F238E27FC236}">
                <a16:creationId xmlns:a16="http://schemas.microsoft.com/office/drawing/2014/main" id="{BF82F5C1-1018-6B4C-935A-538939376EE0}"/>
              </a:ext>
            </a:extLst>
          </p:cNvPr>
          <p:cNvSpPr/>
          <p:nvPr/>
        </p:nvSpPr>
        <p:spPr>
          <a:xfrm>
            <a:off x="2147872" y="5697768"/>
            <a:ext cx="8075581" cy="523220"/>
          </a:xfrm>
          <a:prstGeom prst="rect">
            <a:avLst/>
          </a:prstGeom>
        </p:spPr>
        <p:txBody>
          <a:bodyPr wrap="square">
            <a:spAutoFit/>
          </a:bodyPr>
          <a:lstStyle/>
          <a:p>
            <a:r>
              <a:rPr lang="en-US" sz="1400" i="1" dirty="0"/>
              <a:t>Source: </a:t>
            </a:r>
            <a:r>
              <a:rPr lang="en-US" sz="1400" dirty="0"/>
              <a:t>Harry Asada, and John Leonard. </a:t>
            </a:r>
            <a:r>
              <a:rPr lang="en-US" sz="1400" i="1" dirty="0"/>
              <a:t>2.12 Introduction to Robotics. </a:t>
            </a:r>
            <a:r>
              <a:rPr lang="en-US" sz="1400" dirty="0"/>
              <a:t>Fall 2005. Massachusetts Institute of Technology: MIT </a:t>
            </a:r>
            <a:r>
              <a:rPr lang="en-US" sz="1400" dirty="0" err="1"/>
              <a:t>OpenCourseWare</a:t>
            </a:r>
            <a:r>
              <a:rPr lang="en-US" sz="1400" dirty="0"/>
              <a:t>, </a:t>
            </a:r>
            <a:r>
              <a:rPr lang="en-US" sz="1400" dirty="0">
                <a:hlinkClick r:id="rId2"/>
              </a:rPr>
              <a:t>https://ocw.mit.edu</a:t>
            </a:r>
            <a:r>
              <a:rPr lang="en-US" sz="1400" dirty="0"/>
              <a:t>. License: </a:t>
            </a:r>
            <a:r>
              <a:rPr lang="en-US" sz="1400" dirty="0">
                <a:hlinkClick r:id="rId3"/>
              </a:rPr>
              <a:t>Creative Commons BY-NC-SA</a:t>
            </a:r>
            <a:r>
              <a:rPr lang="en-US" sz="1400" dirty="0"/>
              <a:t>.</a:t>
            </a:r>
          </a:p>
        </p:txBody>
      </p:sp>
      <p:pic>
        <p:nvPicPr>
          <p:cNvPr id="7" name="Picture 6">
            <a:extLst>
              <a:ext uri="{FF2B5EF4-FFF2-40B4-BE49-F238E27FC236}">
                <a16:creationId xmlns:a16="http://schemas.microsoft.com/office/drawing/2014/main" id="{465E074D-5C8E-E740-AE84-C0F3B83B42AE}"/>
              </a:ext>
            </a:extLst>
          </p:cNvPr>
          <p:cNvPicPr>
            <a:picLocks noChangeAspect="1"/>
          </p:cNvPicPr>
          <p:nvPr/>
        </p:nvPicPr>
        <p:blipFill>
          <a:blip r:embed="rId4"/>
          <a:stretch>
            <a:fillRect/>
          </a:stretch>
        </p:blipFill>
        <p:spPr>
          <a:xfrm>
            <a:off x="2936195" y="3429001"/>
            <a:ext cx="5760686" cy="1693207"/>
          </a:xfrm>
          <a:prstGeom prst="rect">
            <a:avLst/>
          </a:prstGeom>
        </p:spPr>
      </p:pic>
    </p:spTree>
    <p:extLst>
      <p:ext uri="{BB962C8B-B14F-4D97-AF65-F5344CB8AC3E}">
        <p14:creationId xmlns:p14="http://schemas.microsoft.com/office/powerpoint/2010/main" val="1458179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6</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Serial and Parallel linkages</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10" name="Rectangle 9">
            <a:extLst>
              <a:ext uri="{FF2B5EF4-FFF2-40B4-BE49-F238E27FC236}">
                <a16:creationId xmlns:a16="http://schemas.microsoft.com/office/drawing/2014/main" id="{9B4775C0-F3AB-6441-B400-E2684B832864}"/>
              </a:ext>
            </a:extLst>
          </p:cNvPr>
          <p:cNvSpPr/>
          <p:nvPr/>
        </p:nvSpPr>
        <p:spPr>
          <a:xfrm>
            <a:off x="1953149" y="1002968"/>
            <a:ext cx="8075581" cy="738664"/>
          </a:xfrm>
          <a:prstGeom prst="rect">
            <a:avLst/>
          </a:prstGeom>
        </p:spPr>
        <p:txBody>
          <a:bodyPr wrap="square">
            <a:spAutoFit/>
          </a:bodyPr>
          <a:lstStyle/>
          <a:p>
            <a:r>
              <a:rPr lang="en-US" sz="1400" dirty="0"/>
              <a:t>A </a:t>
            </a:r>
            <a:r>
              <a:rPr lang="en-US" sz="1400" b="1" dirty="0"/>
              <a:t>linkage</a:t>
            </a:r>
            <a:r>
              <a:rPr lang="en-US" sz="1400" dirty="0"/>
              <a:t>,</a:t>
            </a:r>
            <a:r>
              <a:rPr lang="en-US" sz="1400" b="1" dirty="0"/>
              <a:t> </a:t>
            </a:r>
            <a:r>
              <a:rPr lang="en-US" sz="1400" dirty="0"/>
              <a:t>or simply “link”, is a mechanical, movable connection between two rigid bodies in a mechatronic system. </a:t>
            </a:r>
            <a:r>
              <a:rPr lang="en-US" sz="1400" b="1" dirty="0"/>
              <a:t>Serial </a:t>
            </a:r>
            <a:r>
              <a:rPr lang="en-US" sz="1400" dirty="0"/>
              <a:t>linkages are the connection of successive joints one after the other. </a:t>
            </a:r>
            <a:r>
              <a:rPr lang="en-US" sz="1400" b="1" dirty="0"/>
              <a:t>Parallel </a:t>
            </a:r>
            <a:r>
              <a:rPr lang="en-US" sz="1400" dirty="0"/>
              <a:t>linkages connect joints all starting and ending at the same points.</a:t>
            </a:r>
          </a:p>
        </p:txBody>
      </p:sp>
      <p:sp>
        <p:nvSpPr>
          <p:cNvPr id="2" name="Rectangle 1">
            <a:extLst>
              <a:ext uri="{FF2B5EF4-FFF2-40B4-BE49-F238E27FC236}">
                <a16:creationId xmlns:a16="http://schemas.microsoft.com/office/drawing/2014/main" id="{BF82F5C1-1018-6B4C-935A-538939376EE0}"/>
              </a:ext>
            </a:extLst>
          </p:cNvPr>
          <p:cNvSpPr/>
          <p:nvPr/>
        </p:nvSpPr>
        <p:spPr>
          <a:xfrm>
            <a:off x="2058210" y="5953981"/>
            <a:ext cx="8075581" cy="307777"/>
          </a:xfrm>
          <a:prstGeom prst="rect">
            <a:avLst/>
          </a:prstGeom>
        </p:spPr>
        <p:txBody>
          <a:bodyPr wrap="square">
            <a:spAutoFit/>
          </a:bodyPr>
          <a:lstStyle/>
          <a:p>
            <a:pPr algn="ctr"/>
            <a:r>
              <a:rPr lang="en-US" sz="1400" i="1" dirty="0"/>
              <a:t>Source: </a:t>
            </a:r>
            <a:r>
              <a:rPr lang="en-US" sz="1400" dirty="0"/>
              <a:t>Kawasaki Heavy Industries, </a:t>
            </a:r>
            <a:r>
              <a:rPr lang="en-US" sz="1400" dirty="0">
                <a:hlinkClick r:id="rId2"/>
              </a:rPr>
              <a:t>https://</a:t>
            </a:r>
            <a:r>
              <a:rPr lang="en-US" sz="1400" dirty="0" err="1">
                <a:hlinkClick r:id="rId2"/>
              </a:rPr>
              <a:t>robotics.kawasaki.com</a:t>
            </a:r>
            <a:r>
              <a:rPr lang="en-US" sz="1400" dirty="0">
                <a:hlinkClick r:id="rId2"/>
              </a:rPr>
              <a:t>/ja1/</a:t>
            </a:r>
            <a:r>
              <a:rPr lang="en-US" sz="1400" dirty="0" err="1">
                <a:hlinkClick r:id="rId2"/>
              </a:rPr>
              <a:t>xyz</a:t>
            </a:r>
            <a:r>
              <a:rPr lang="en-US" sz="1400" dirty="0">
                <a:hlinkClick r:id="rId2"/>
              </a:rPr>
              <a:t>/</a:t>
            </a:r>
            <a:r>
              <a:rPr lang="en-US" sz="1400" dirty="0" err="1">
                <a:hlinkClick r:id="rId2"/>
              </a:rPr>
              <a:t>en</a:t>
            </a:r>
            <a:r>
              <a:rPr lang="en-US" sz="1400" dirty="0">
                <a:hlinkClick r:id="rId2"/>
              </a:rPr>
              <a:t>/1804-03/</a:t>
            </a:r>
            <a:endParaRPr lang="en-US" sz="1400" dirty="0"/>
          </a:p>
        </p:txBody>
      </p:sp>
      <p:pic>
        <p:nvPicPr>
          <p:cNvPr id="6" name="Picture 5" descr="Diagram&#10;&#10;Description automatically generated">
            <a:extLst>
              <a:ext uri="{FF2B5EF4-FFF2-40B4-BE49-F238E27FC236}">
                <a16:creationId xmlns:a16="http://schemas.microsoft.com/office/drawing/2014/main" id="{DBEEDC76-179D-504F-A305-8C02DF4067A6}"/>
              </a:ext>
            </a:extLst>
          </p:cNvPr>
          <p:cNvPicPr>
            <a:picLocks noChangeAspect="1"/>
          </p:cNvPicPr>
          <p:nvPr/>
        </p:nvPicPr>
        <p:blipFill>
          <a:blip r:embed="rId3"/>
          <a:stretch>
            <a:fillRect/>
          </a:stretch>
        </p:blipFill>
        <p:spPr>
          <a:xfrm>
            <a:off x="1752601" y="1973586"/>
            <a:ext cx="5364749" cy="3576499"/>
          </a:xfrm>
          <a:prstGeom prst="rect">
            <a:avLst/>
          </a:prstGeom>
        </p:spPr>
      </p:pic>
      <p:sp>
        <p:nvSpPr>
          <p:cNvPr id="11" name="Rectangle 10">
            <a:extLst>
              <a:ext uri="{FF2B5EF4-FFF2-40B4-BE49-F238E27FC236}">
                <a16:creationId xmlns:a16="http://schemas.microsoft.com/office/drawing/2014/main" id="{A0D23918-FCA8-1841-9AC0-9B6B122EBE12}"/>
              </a:ext>
            </a:extLst>
          </p:cNvPr>
          <p:cNvSpPr/>
          <p:nvPr/>
        </p:nvSpPr>
        <p:spPr>
          <a:xfrm>
            <a:off x="7423094" y="1804524"/>
            <a:ext cx="2710696" cy="3539430"/>
          </a:xfrm>
          <a:prstGeom prst="rect">
            <a:avLst/>
          </a:prstGeom>
        </p:spPr>
        <p:txBody>
          <a:bodyPr wrap="square">
            <a:spAutoFit/>
          </a:bodyPr>
          <a:lstStyle/>
          <a:p>
            <a:r>
              <a:rPr lang="en-US" sz="1400" dirty="0"/>
              <a:t>Serial linkages tend to be more common in robotics, as they are simple to design, model, and build.</a:t>
            </a:r>
          </a:p>
          <a:p>
            <a:endParaRPr lang="en-US" sz="1400" dirty="0"/>
          </a:p>
          <a:p>
            <a:r>
              <a:rPr lang="en-US" sz="1400" dirty="0"/>
              <a:t>Parallel linkages have the benefit of increased strength, at the cost of increased complexity, and are typically reserved for heavy—load industrial robots.</a:t>
            </a:r>
          </a:p>
          <a:p>
            <a:endParaRPr lang="en-US" sz="1400" dirty="0"/>
          </a:p>
          <a:p>
            <a:r>
              <a:rPr lang="en-US" sz="1400" dirty="0"/>
              <a:t>To the left is an example of a manipulator built with:</a:t>
            </a:r>
          </a:p>
          <a:p>
            <a:pPr marL="342900" indent="-342900">
              <a:buFont typeface="+mj-lt"/>
              <a:buAutoNum type="arabicPeriod"/>
            </a:pPr>
            <a:r>
              <a:rPr lang="en-US" sz="1400" dirty="0"/>
              <a:t>A serial linkage of three revolute joints</a:t>
            </a:r>
          </a:p>
          <a:p>
            <a:pPr marL="342900" indent="-342900">
              <a:buFont typeface="+mj-lt"/>
              <a:buAutoNum type="arabicPeriod"/>
            </a:pPr>
            <a:r>
              <a:rPr lang="en-US" sz="1400" dirty="0"/>
              <a:t>A parallel linkage of three revolute joints</a:t>
            </a:r>
          </a:p>
        </p:txBody>
      </p:sp>
    </p:spTree>
    <p:extLst>
      <p:ext uri="{BB962C8B-B14F-4D97-AF65-F5344CB8AC3E}">
        <p14:creationId xmlns:p14="http://schemas.microsoft.com/office/powerpoint/2010/main" val="1815535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7</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Static Torque</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10" name="Rectangle 9">
            <a:extLst>
              <a:ext uri="{FF2B5EF4-FFF2-40B4-BE49-F238E27FC236}">
                <a16:creationId xmlns:a16="http://schemas.microsoft.com/office/drawing/2014/main" id="{9B4775C0-F3AB-6441-B400-E2684B832864}"/>
              </a:ext>
            </a:extLst>
          </p:cNvPr>
          <p:cNvSpPr/>
          <p:nvPr/>
        </p:nvSpPr>
        <p:spPr>
          <a:xfrm>
            <a:off x="1953149" y="1002969"/>
            <a:ext cx="8075581" cy="2462213"/>
          </a:xfrm>
          <a:prstGeom prst="rect">
            <a:avLst/>
          </a:prstGeom>
        </p:spPr>
        <p:txBody>
          <a:bodyPr wrap="square">
            <a:spAutoFit/>
          </a:bodyPr>
          <a:lstStyle/>
          <a:p>
            <a:r>
              <a:rPr lang="en-US" sz="1400" dirty="0"/>
              <a:t>For a mechanical system composed of revolute joints, like the robotic arm example shown below, an important part of the design process is to compute the torque required for each actuator. The example arm is fully-extended perpendicular to gravity, which requires the maximum actuator torque.</a:t>
            </a:r>
          </a:p>
          <a:p>
            <a:endParaRPr lang="en-US" sz="1400" dirty="0"/>
          </a:p>
          <a:p>
            <a:r>
              <a:rPr lang="en-US" sz="1400" i="1" dirty="0"/>
              <a:t>Static torque </a:t>
            </a:r>
            <a:r>
              <a:rPr lang="en-US" sz="1400" dirty="0"/>
              <a:t>is required to hold the arms at a fixed position against gravity. Torque is defined as a force acting over a distance away from the point of rotation, tangent to the rotation.</a:t>
            </a:r>
          </a:p>
          <a:p>
            <a:endParaRPr lang="en-US" sz="1400" dirty="0"/>
          </a:p>
          <a:p>
            <a:r>
              <a:rPr lang="en-US" sz="1400" dirty="0"/>
              <a:t>To compute the required static torque, we make use of the rotational version of Newton’s Second Law, where the sum of the torques in a system equal the moment of inertia (rotational mass) multiplied by the angular acceleration (which is zero for the static scenario). Therefore, the required holding torque of each actuator is equal to the torque applied by gravity on that segment of arm.</a:t>
            </a:r>
          </a:p>
        </p:txBody>
      </p:sp>
      <p:pic>
        <p:nvPicPr>
          <p:cNvPr id="9" name="Picture 8" descr="Simple robotic arm with three rotational actuators and an end effector.">
            <a:extLst>
              <a:ext uri="{FF2B5EF4-FFF2-40B4-BE49-F238E27FC236}">
                <a16:creationId xmlns:a16="http://schemas.microsoft.com/office/drawing/2014/main" id="{D8E1623A-901E-B34A-8851-2B8F6BD4EBC1}"/>
              </a:ext>
            </a:extLst>
          </p:cNvPr>
          <p:cNvPicPr>
            <a:picLocks noChangeAspect="1"/>
          </p:cNvPicPr>
          <p:nvPr/>
        </p:nvPicPr>
        <p:blipFill>
          <a:blip r:embed="rId2"/>
          <a:stretch>
            <a:fillRect/>
          </a:stretch>
        </p:blipFill>
        <p:spPr>
          <a:xfrm>
            <a:off x="1830775" y="3533858"/>
            <a:ext cx="4881672" cy="1831623"/>
          </a:xfrm>
          <a:prstGeom prst="rect">
            <a:avLst/>
          </a:prstGeom>
        </p:spPr>
      </p:pic>
      <p:sp>
        <p:nvSpPr>
          <p:cNvPr id="13" name="TextBox 12">
            <a:extLst>
              <a:ext uri="{FF2B5EF4-FFF2-40B4-BE49-F238E27FC236}">
                <a16:creationId xmlns:a16="http://schemas.microsoft.com/office/drawing/2014/main" id="{0CFF80E1-91B4-724D-BF25-87EB4A009A62}"/>
              </a:ext>
            </a:extLst>
          </p:cNvPr>
          <p:cNvSpPr txBox="1"/>
          <p:nvPr/>
        </p:nvSpPr>
        <p:spPr>
          <a:xfrm>
            <a:off x="3623967" y="5978544"/>
            <a:ext cx="5123390" cy="307777"/>
          </a:xfrm>
          <a:prstGeom prst="rect">
            <a:avLst/>
          </a:prstGeom>
          <a:noFill/>
        </p:spPr>
        <p:txBody>
          <a:bodyPr wrap="none" rtlCol="0">
            <a:spAutoFit/>
          </a:bodyPr>
          <a:lstStyle/>
          <a:p>
            <a:r>
              <a:rPr lang="en-US" sz="1400" i="1" dirty="0"/>
              <a:t>Source: </a:t>
            </a:r>
            <a:r>
              <a:rPr lang="en-US" sz="1400" i="1" dirty="0">
                <a:hlinkClick r:id="rId3"/>
              </a:rPr>
              <a:t>http://hyperphysics.phy-astr.gsu.edu/hbase/torq.html - torq</a:t>
            </a:r>
            <a:endParaRPr lang="en-US" sz="1400" i="1" dirty="0"/>
          </a:p>
        </p:txBody>
      </p:sp>
      <p:pic>
        <p:nvPicPr>
          <p:cNvPr id="15" name="Picture 14">
            <a:extLst>
              <a:ext uri="{FF2B5EF4-FFF2-40B4-BE49-F238E27FC236}">
                <a16:creationId xmlns:a16="http://schemas.microsoft.com/office/drawing/2014/main" id="{FD235AB6-1B83-DA4C-8F86-DCA5386740A6}"/>
              </a:ext>
            </a:extLst>
          </p:cNvPr>
          <p:cNvPicPr>
            <a:picLocks noChangeAspect="1"/>
          </p:cNvPicPr>
          <p:nvPr/>
        </p:nvPicPr>
        <p:blipFill>
          <a:blip r:embed="rId4"/>
          <a:stretch>
            <a:fillRect/>
          </a:stretch>
        </p:blipFill>
        <p:spPr>
          <a:xfrm>
            <a:off x="7860477" y="3543252"/>
            <a:ext cx="1119884" cy="216553"/>
          </a:xfrm>
          <a:prstGeom prst="rect">
            <a:avLst/>
          </a:prstGeom>
        </p:spPr>
      </p:pic>
      <p:pic>
        <p:nvPicPr>
          <p:cNvPr id="6" name="Picture 5">
            <a:extLst>
              <a:ext uri="{FF2B5EF4-FFF2-40B4-BE49-F238E27FC236}">
                <a16:creationId xmlns:a16="http://schemas.microsoft.com/office/drawing/2014/main" id="{7DF3D046-98C4-554C-B4BD-9688DD0F14F9}"/>
              </a:ext>
            </a:extLst>
          </p:cNvPr>
          <p:cNvPicPr>
            <a:picLocks noChangeAspect="1"/>
          </p:cNvPicPr>
          <p:nvPr/>
        </p:nvPicPr>
        <p:blipFill>
          <a:blip r:embed="rId5"/>
          <a:stretch>
            <a:fillRect/>
          </a:stretch>
        </p:blipFill>
        <p:spPr>
          <a:xfrm>
            <a:off x="6712448" y="3965025"/>
            <a:ext cx="3415943" cy="312315"/>
          </a:xfrm>
          <a:prstGeom prst="rect">
            <a:avLst/>
          </a:prstGeom>
        </p:spPr>
      </p:pic>
      <p:pic>
        <p:nvPicPr>
          <p:cNvPr id="11" name="Picture 10" descr="Text&#10;&#10;Description automatically generated">
            <a:extLst>
              <a:ext uri="{FF2B5EF4-FFF2-40B4-BE49-F238E27FC236}">
                <a16:creationId xmlns:a16="http://schemas.microsoft.com/office/drawing/2014/main" id="{D1CED4C2-FB87-7A4F-8F2B-2EF71DDA8552}"/>
              </a:ext>
            </a:extLst>
          </p:cNvPr>
          <p:cNvPicPr>
            <a:picLocks noChangeAspect="1"/>
          </p:cNvPicPr>
          <p:nvPr/>
        </p:nvPicPr>
        <p:blipFill>
          <a:blip r:embed="rId6"/>
          <a:stretch>
            <a:fillRect/>
          </a:stretch>
        </p:blipFill>
        <p:spPr>
          <a:xfrm>
            <a:off x="7248065" y="4487187"/>
            <a:ext cx="2595800" cy="579369"/>
          </a:xfrm>
          <a:prstGeom prst="rect">
            <a:avLst/>
          </a:prstGeom>
        </p:spPr>
      </p:pic>
      <p:pic>
        <p:nvPicPr>
          <p:cNvPr id="16" name="Picture 15" descr="Text&#10;&#10;Description automatically generated">
            <a:extLst>
              <a:ext uri="{FF2B5EF4-FFF2-40B4-BE49-F238E27FC236}">
                <a16:creationId xmlns:a16="http://schemas.microsoft.com/office/drawing/2014/main" id="{46AC2BB5-AC37-3545-AF63-0FD18F2ED6BE}"/>
              </a:ext>
            </a:extLst>
          </p:cNvPr>
          <p:cNvPicPr>
            <a:picLocks noChangeAspect="1"/>
          </p:cNvPicPr>
          <p:nvPr/>
        </p:nvPicPr>
        <p:blipFill>
          <a:blip r:embed="rId7"/>
          <a:stretch>
            <a:fillRect/>
          </a:stretch>
        </p:blipFill>
        <p:spPr>
          <a:xfrm>
            <a:off x="4431560" y="5224538"/>
            <a:ext cx="6007841" cy="524208"/>
          </a:xfrm>
          <a:prstGeom prst="rect">
            <a:avLst/>
          </a:prstGeom>
        </p:spPr>
      </p:pic>
    </p:spTree>
    <p:extLst>
      <p:ext uri="{BB962C8B-B14F-4D97-AF65-F5344CB8AC3E}">
        <p14:creationId xmlns:p14="http://schemas.microsoft.com/office/powerpoint/2010/main" val="3920417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imple robotic arm with three rotational actuators and an end effector.">
            <a:extLst>
              <a:ext uri="{FF2B5EF4-FFF2-40B4-BE49-F238E27FC236}">
                <a16:creationId xmlns:a16="http://schemas.microsoft.com/office/drawing/2014/main" id="{9DF5A1FA-6C7F-C443-A935-7BC08C653F8E}"/>
              </a:ext>
            </a:extLst>
          </p:cNvPr>
          <p:cNvPicPr>
            <a:picLocks noChangeAspect="1"/>
          </p:cNvPicPr>
          <p:nvPr/>
        </p:nvPicPr>
        <p:blipFill>
          <a:blip r:embed="rId2"/>
          <a:stretch>
            <a:fillRect/>
          </a:stretch>
        </p:blipFill>
        <p:spPr>
          <a:xfrm>
            <a:off x="2379323" y="2883653"/>
            <a:ext cx="4881672" cy="1831623"/>
          </a:xfrm>
          <a:prstGeom prst="rect">
            <a:avLst/>
          </a:prstGeom>
        </p:spPr>
      </p:pic>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8</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Dynamic Torque</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10" name="Rectangle 9">
            <a:extLst>
              <a:ext uri="{FF2B5EF4-FFF2-40B4-BE49-F238E27FC236}">
                <a16:creationId xmlns:a16="http://schemas.microsoft.com/office/drawing/2014/main" id="{9B4775C0-F3AB-6441-B400-E2684B832864}"/>
              </a:ext>
            </a:extLst>
          </p:cNvPr>
          <p:cNvSpPr/>
          <p:nvPr/>
        </p:nvSpPr>
        <p:spPr>
          <a:xfrm>
            <a:off x="1953149" y="848859"/>
            <a:ext cx="8075581" cy="2031325"/>
          </a:xfrm>
          <a:prstGeom prst="rect">
            <a:avLst/>
          </a:prstGeom>
        </p:spPr>
        <p:txBody>
          <a:bodyPr wrap="square">
            <a:spAutoFit/>
          </a:bodyPr>
          <a:lstStyle/>
          <a:p>
            <a:r>
              <a:rPr lang="en-US" sz="1400" i="1" dirty="0"/>
              <a:t>Dynamic torque </a:t>
            </a:r>
            <a:r>
              <a:rPr lang="en-US" sz="1400" dirty="0"/>
              <a:t>is required to accelerate the arms up to the desired speed. The total torque requirement of each actuator is therefore the static plus the dynamic torque. We again make use of the rotational variant of Newton’s Second Law, but this time the angular acceleration is non-zero, determined by the performance requirements of the arm. </a:t>
            </a:r>
          </a:p>
          <a:p>
            <a:endParaRPr lang="en-US" sz="1400" dirty="0"/>
          </a:p>
          <a:p>
            <a:r>
              <a:rPr lang="en-US" sz="1400" i="1" dirty="0"/>
              <a:t>Moment of inertia </a:t>
            </a:r>
            <a:r>
              <a:rPr lang="en-US" sz="1400" dirty="0"/>
              <a:t>is the effective rotational mass about an axis of rotation. To compute the moment of inertia, approximate each arm segment as a simple rod of uniform linear density, and each actuator as a point mass. While moment of inertia is defined as an integral, it is also well-defined for simple geometric objects.</a:t>
            </a:r>
          </a:p>
        </p:txBody>
      </p:sp>
      <p:sp>
        <p:nvSpPr>
          <p:cNvPr id="4" name="TextBox 3">
            <a:extLst>
              <a:ext uri="{FF2B5EF4-FFF2-40B4-BE49-F238E27FC236}">
                <a16:creationId xmlns:a16="http://schemas.microsoft.com/office/drawing/2014/main" id="{98444D48-3568-E945-93D5-DAFCBC54E641}"/>
              </a:ext>
            </a:extLst>
          </p:cNvPr>
          <p:cNvSpPr txBox="1"/>
          <p:nvPr/>
        </p:nvSpPr>
        <p:spPr>
          <a:xfrm>
            <a:off x="3646035" y="5989834"/>
            <a:ext cx="4899931" cy="307777"/>
          </a:xfrm>
          <a:prstGeom prst="rect">
            <a:avLst/>
          </a:prstGeom>
          <a:noFill/>
        </p:spPr>
        <p:txBody>
          <a:bodyPr wrap="none" rtlCol="0">
            <a:spAutoFit/>
          </a:bodyPr>
          <a:lstStyle/>
          <a:p>
            <a:r>
              <a:rPr lang="en-US" sz="1400" i="1" dirty="0"/>
              <a:t>Source:</a:t>
            </a:r>
            <a:r>
              <a:rPr lang="en-US" sz="1400" dirty="0"/>
              <a:t> </a:t>
            </a:r>
            <a:r>
              <a:rPr lang="en-US" sz="1400" dirty="0">
                <a:hlinkClick r:id="rId3"/>
              </a:rPr>
              <a:t>http://hyperphysics.phy-astr.gsu.edu/hbase/mi.html#mi</a:t>
            </a:r>
            <a:endParaRPr lang="en-US" sz="1400" i="1" dirty="0"/>
          </a:p>
        </p:txBody>
      </p:sp>
      <p:pic>
        <p:nvPicPr>
          <p:cNvPr id="15" name="Picture 14">
            <a:extLst>
              <a:ext uri="{FF2B5EF4-FFF2-40B4-BE49-F238E27FC236}">
                <a16:creationId xmlns:a16="http://schemas.microsoft.com/office/drawing/2014/main" id="{FD235AB6-1B83-DA4C-8F86-DCA5386740A6}"/>
              </a:ext>
            </a:extLst>
          </p:cNvPr>
          <p:cNvPicPr>
            <a:picLocks noChangeAspect="1"/>
          </p:cNvPicPr>
          <p:nvPr/>
        </p:nvPicPr>
        <p:blipFill>
          <a:blip r:embed="rId4"/>
          <a:stretch>
            <a:fillRect/>
          </a:stretch>
        </p:blipFill>
        <p:spPr>
          <a:xfrm>
            <a:off x="1934719" y="4668039"/>
            <a:ext cx="1119884" cy="21655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47BD5D5E-A17D-6241-BDA4-C027139F8DB2}"/>
              </a:ext>
            </a:extLst>
          </p:cNvPr>
          <p:cNvPicPr>
            <a:picLocks noChangeAspect="1"/>
          </p:cNvPicPr>
          <p:nvPr/>
        </p:nvPicPr>
        <p:blipFill>
          <a:blip r:embed="rId5"/>
          <a:stretch>
            <a:fillRect/>
          </a:stretch>
        </p:blipFill>
        <p:spPr>
          <a:xfrm>
            <a:off x="8145817" y="4679958"/>
            <a:ext cx="1951419" cy="801593"/>
          </a:xfrm>
          <a:prstGeom prst="rect">
            <a:avLst/>
          </a:prstGeom>
        </p:spPr>
      </p:pic>
      <p:pic>
        <p:nvPicPr>
          <p:cNvPr id="24" name="Picture 23" descr="Diagram&#10;&#10;Description automatically generated">
            <a:extLst>
              <a:ext uri="{FF2B5EF4-FFF2-40B4-BE49-F238E27FC236}">
                <a16:creationId xmlns:a16="http://schemas.microsoft.com/office/drawing/2014/main" id="{FB136BF9-595E-0F46-A858-7595CF712BC9}"/>
              </a:ext>
            </a:extLst>
          </p:cNvPr>
          <p:cNvPicPr>
            <a:picLocks noChangeAspect="1"/>
          </p:cNvPicPr>
          <p:nvPr/>
        </p:nvPicPr>
        <p:blipFill>
          <a:blip r:embed="rId6"/>
          <a:stretch>
            <a:fillRect/>
          </a:stretch>
        </p:blipFill>
        <p:spPr>
          <a:xfrm>
            <a:off x="8662671" y="3485984"/>
            <a:ext cx="1308100" cy="977900"/>
          </a:xfrm>
          <a:prstGeom prst="rect">
            <a:avLst/>
          </a:prstGeom>
        </p:spPr>
      </p:pic>
      <p:pic>
        <p:nvPicPr>
          <p:cNvPr id="26" name="Picture 25" descr="A picture containing text, night sky&#10;&#10;Description automatically generated">
            <a:extLst>
              <a:ext uri="{FF2B5EF4-FFF2-40B4-BE49-F238E27FC236}">
                <a16:creationId xmlns:a16="http://schemas.microsoft.com/office/drawing/2014/main" id="{E11F854F-F722-5741-956B-AD86433D4B46}"/>
              </a:ext>
            </a:extLst>
          </p:cNvPr>
          <p:cNvPicPr>
            <a:picLocks noChangeAspect="1"/>
          </p:cNvPicPr>
          <p:nvPr/>
        </p:nvPicPr>
        <p:blipFill>
          <a:blip r:embed="rId7"/>
          <a:stretch>
            <a:fillRect/>
          </a:stretch>
        </p:blipFill>
        <p:spPr>
          <a:xfrm>
            <a:off x="3577555" y="4447547"/>
            <a:ext cx="1797244" cy="666614"/>
          </a:xfrm>
          <a:prstGeom prst="rect">
            <a:avLst/>
          </a:prstGeom>
        </p:spPr>
      </p:pic>
      <p:pic>
        <p:nvPicPr>
          <p:cNvPr id="28" name="Picture 27" descr="Graphical user interface, application, Teams&#10;&#10;Description automatically generated">
            <a:extLst>
              <a:ext uri="{FF2B5EF4-FFF2-40B4-BE49-F238E27FC236}">
                <a16:creationId xmlns:a16="http://schemas.microsoft.com/office/drawing/2014/main" id="{4663B649-055A-6C44-94BD-CAA9E19E9DA6}"/>
              </a:ext>
            </a:extLst>
          </p:cNvPr>
          <p:cNvPicPr>
            <a:picLocks noChangeAspect="1"/>
          </p:cNvPicPr>
          <p:nvPr/>
        </p:nvPicPr>
        <p:blipFill>
          <a:blip r:embed="rId8"/>
          <a:stretch>
            <a:fillRect/>
          </a:stretch>
        </p:blipFill>
        <p:spPr>
          <a:xfrm>
            <a:off x="5674280" y="4574791"/>
            <a:ext cx="1714500" cy="361950"/>
          </a:xfrm>
          <a:prstGeom prst="rect">
            <a:avLst/>
          </a:prstGeom>
        </p:spPr>
      </p:pic>
      <p:pic>
        <p:nvPicPr>
          <p:cNvPr id="30" name="Picture 29" descr="A picture containing text, watch&#10;&#10;Description automatically generated">
            <a:extLst>
              <a:ext uri="{FF2B5EF4-FFF2-40B4-BE49-F238E27FC236}">
                <a16:creationId xmlns:a16="http://schemas.microsoft.com/office/drawing/2014/main" id="{53119FAB-65D4-D245-B8B0-7A1644276BCC}"/>
              </a:ext>
            </a:extLst>
          </p:cNvPr>
          <p:cNvPicPr>
            <a:picLocks noChangeAspect="1"/>
          </p:cNvPicPr>
          <p:nvPr/>
        </p:nvPicPr>
        <p:blipFill>
          <a:blip r:embed="rId9"/>
          <a:stretch>
            <a:fillRect/>
          </a:stretch>
        </p:blipFill>
        <p:spPr>
          <a:xfrm>
            <a:off x="2959661" y="5241822"/>
            <a:ext cx="3136338" cy="656591"/>
          </a:xfrm>
          <a:prstGeom prst="rect">
            <a:avLst/>
          </a:prstGeom>
        </p:spPr>
      </p:pic>
    </p:spTree>
    <p:extLst>
      <p:ext uri="{BB962C8B-B14F-4D97-AF65-F5344CB8AC3E}">
        <p14:creationId xmlns:p14="http://schemas.microsoft.com/office/powerpoint/2010/main" val="54775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a:defRPr/>
            </a:pPr>
            <a:fld id="{FA96D49F-E75B-CA4C-9755-57CB093C34C1}" type="datetime1">
              <a:rPr lang="en-US" smtClean="0"/>
              <a:t>4/18/22</a:t>
            </a:fld>
            <a:endParaRPr lang="en-US"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9</a:t>
            </a:fld>
            <a:endParaRPr lang="en-US" dirty="0"/>
          </a:p>
        </p:txBody>
      </p:sp>
      <p:sp>
        <p:nvSpPr>
          <p:cNvPr id="8" name="Title 7">
            <a:extLst>
              <a:ext uri="{FF2B5EF4-FFF2-40B4-BE49-F238E27FC236}">
                <a16:creationId xmlns:a16="http://schemas.microsoft.com/office/drawing/2014/main" id="{499B2269-A0AF-B543-BAB1-2F38FCD60A59}"/>
              </a:ext>
            </a:extLst>
          </p:cNvPr>
          <p:cNvSpPr>
            <a:spLocks noGrp="1"/>
          </p:cNvSpPr>
          <p:nvPr>
            <p:ph type="title"/>
          </p:nvPr>
        </p:nvSpPr>
        <p:spPr/>
        <p:txBody>
          <a:bodyPr/>
          <a:lstStyle/>
          <a:p>
            <a:r>
              <a:rPr lang="en-US" dirty="0"/>
              <a:t>Common actuator types</a:t>
            </a:r>
          </a:p>
        </p:txBody>
      </p:sp>
      <p:sp>
        <p:nvSpPr>
          <p:cNvPr id="12" name="Footer Placeholder 3">
            <a:extLst>
              <a:ext uri="{FF2B5EF4-FFF2-40B4-BE49-F238E27FC236}">
                <a16:creationId xmlns:a16="http://schemas.microsoft.com/office/drawing/2014/main" id="{1083A77A-1AC6-374E-B206-89A7288DAF08}"/>
              </a:ext>
            </a:extLst>
          </p:cNvPr>
          <p:cNvSpPr>
            <a:spLocks noGrp="1"/>
          </p:cNvSpPr>
          <p:nvPr>
            <p:ph type="ftr" sz="quarter" idx="3"/>
          </p:nvPr>
        </p:nvSpPr>
        <p:spPr>
          <a:xfrm>
            <a:off x="3054603" y="6504214"/>
            <a:ext cx="6262118" cy="242873"/>
          </a:xfrm>
        </p:spPr>
        <p:txBody>
          <a:bodyPr/>
          <a:lstStyle/>
          <a:p>
            <a:pPr>
              <a:defRPr/>
            </a:pPr>
            <a:r>
              <a:rPr lang="en-US" dirty="0"/>
              <a:t>Adam Watts | Introduction to Electromechanical Systems</a:t>
            </a:r>
            <a:endParaRPr lang="en-US" b="1" dirty="0"/>
          </a:p>
        </p:txBody>
      </p:sp>
      <p:sp>
        <p:nvSpPr>
          <p:cNvPr id="13" name="Rectangle 12">
            <a:extLst>
              <a:ext uri="{FF2B5EF4-FFF2-40B4-BE49-F238E27FC236}">
                <a16:creationId xmlns:a16="http://schemas.microsoft.com/office/drawing/2014/main" id="{39F0D2AF-B8AC-AE49-AE44-29C3A30C263C}"/>
              </a:ext>
            </a:extLst>
          </p:cNvPr>
          <p:cNvSpPr/>
          <p:nvPr/>
        </p:nvSpPr>
        <p:spPr>
          <a:xfrm>
            <a:off x="1953149" y="889680"/>
            <a:ext cx="8075581" cy="738664"/>
          </a:xfrm>
          <a:prstGeom prst="rect">
            <a:avLst/>
          </a:prstGeom>
        </p:spPr>
        <p:txBody>
          <a:bodyPr wrap="square">
            <a:spAutoFit/>
          </a:bodyPr>
          <a:lstStyle/>
          <a:p>
            <a:r>
              <a:rPr lang="en-US" sz="1400" dirty="0"/>
              <a:t>While not an exhaustive list, below are a sample of common actuators to make use of the rotational torque provided by an electric motor.  An actuator can change the direction, magnitude, and type of force from an electric motor. It can also affect “transmission” (i.e. translation) of torque from one point to another.</a:t>
            </a:r>
          </a:p>
        </p:txBody>
      </p:sp>
      <p:pic>
        <p:nvPicPr>
          <p:cNvPr id="7" name="Picture 6" descr="A picture containing metalware, gear&#10;&#10;Description automatically generated">
            <a:extLst>
              <a:ext uri="{FF2B5EF4-FFF2-40B4-BE49-F238E27FC236}">
                <a16:creationId xmlns:a16="http://schemas.microsoft.com/office/drawing/2014/main" id="{0A7B7FF7-25AB-AE4F-9DEF-249E8015725E}"/>
              </a:ext>
            </a:extLst>
          </p:cNvPr>
          <p:cNvPicPr>
            <a:picLocks noChangeAspect="1"/>
          </p:cNvPicPr>
          <p:nvPr/>
        </p:nvPicPr>
        <p:blipFill>
          <a:blip r:embed="rId2"/>
          <a:stretch>
            <a:fillRect/>
          </a:stretch>
        </p:blipFill>
        <p:spPr>
          <a:xfrm>
            <a:off x="1788376" y="2275317"/>
            <a:ext cx="3106090" cy="1633933"/>
          </a:xfrm>
          <a:prstGeom prst="rect">
            <a:avLst/>
          </a:prstGeom>
        </p:spPr>
      </p:pic>
      <p:pic>
        <p:nvPicPr>
          <p:cNvPr id="14" name="Picture 13" descr="Shape&#10;&#10;Description automatically generated">
            <a:extLst>
              <a:ext uri="{FF2B5EF4-FFF2-40B4-BE49-F238E27FC236}">
                <a16:creationId xmlns:a16="http://schemas.microsoft.com/office/drawing/2014/main" id="{E384E094-B895-694D-A13A-1F9E073A24D7}"/>
              </a:ext>
            </a:extLst>
          </p:cNvPr>
          <p:cNvPicPr>
            <a:picLocks noChangeAspect="1"/>
          </p:cNvPicPr>
          <p:nvPr/>
        </p:nvPicPr>
        <p:blipFill>
          <a:blip r:embed="rId3"/>
          <a:stretch>
            <a:fillRect/>
          </a:stretch>
        </p:blipFill>
        <p:spPr>
          <a:xfrm>
            <a:off x="5161096" y="2450888"/>
            <a:ext cx="2209306" cy="1240996"/>
          </a:xfrm>
          <a:prstGeom prst="rect">
            <a:avLst/>
          </a:prstGeom>
        </p:spPr>
      </p:pic>
      <p:sp>
        <p:nvSpPr>
          <p:cNvPr id="15" name="TextBox 14">
            <a:extLst>
              <a:ext uri="{FF2B5EF4-FFF2-40B4-BE49-F238E27FC236}">
                <a16:creationId xmlns:a16="http://schemas.microsoft.com/office/drawing/2014/main" id="{326972EB-5978-0141-BB64-27F83F15F9E9}"/>
              </a:ext>
            </a:extLst>
          </p:cNvPr>
          <p:cNvSpPr txBox="1"/>
          <p:nvPr/>
        </p:nvSpPr>
        <p:spPr>
          <a:xfrm>
            <a:off x="1938666" y="1894255"/>
            <a:ext cx="2466015" cy="338554"/>
          </a:xfrm>
          <a:prstGeom prst="rect">
            <a:avLst/>
          </a:prstGeom>
          <a:noFill/>
        </p:spPr>
        <p:txBody>
          <a:bodyPr wrap="square" rtlCol="0">
            <a:spAutoFit/>
          </a:bodyPr>
          <a:lstStyle/>
          <a:p>
            <a:pPr algn="ctr"/>
            <a:r>
              <a:rPr lang="en-US" sz="1600" dirty="0"/>
              <a:t>Various gear configurations</a:t>
            </a:r>
          </a:p>
        </p:txBody>
      </p:sp>
      <p:pic>
        <p:nvPicPr>
          <p:cNvPr id="18" name="Picture 17" descr="A picture containing gear, metalware&#10;&#10;Description automatically generated">
            <a:extLst>
              <a:ext uri="{FF2B5EF4-FFF2-40B4-BE49-F238E27FC236}">
                <a16:creationId xmlns:a16="http://schemas.microsoft.com/office/drawing/2014/main" id="{CEF29E3E-6767-6541-9578-27F4D609647A}"/>
              </a:ext>
            </a:extLst>
          </p:cNvPr>
          <p:cNvPicPr>
            <a:picLocks noChangeAspect="1"/>
          </p:cNvPicPr>
          <p:nvPr/>
        </p:nvPicPr>
        <p:blipFill>
          <a:blip r:embed="rId4"/>
          <a:stretch>
            <a:fillRect/>
          </a:stretch>
        </p:blipFill>
        <p:spPr>
          <a:xfrm>
            <a:off x="7637032" y="2360625"/>
            <a:ext cx="2705574" cy="1580055"/>
          </a:xfrm>
          <a:prstGeom prst="rect">
            <a:avLst/>
          </a:prstGeom>
        </p:spPr>
      </p:pic>
      <p:sp>
        <p:nvSpPr>
          <p:cNvPr id="19" name="TextBox 18">
            <a:extLst>
              <a:ext uri="{FF2B5EF4-FFF2-40B4-BE49-F238E27FC236}">
                <a16:creationId xmlns:a16="http://schemas.microsoft.com/office/drawing/2014/main" id="{009FB665-7036-1442-89EE-E700A0ED3022}"/>
              </a:ext>
            </a:extLst>
          </p:cNvPr>
          <p:cNvSpPr txBox="1"/>
          <p:nvPr/>
        </p:nvSpPr>
        <p:spPr>
          <a:xfrm>
            <a:off x="4904388" y="2063532"/>
            <a:ext cx="2466015" cy="338554"/>
          </a:xfrm>
          <a:prstGeom prst="rect">
            <a:avLst/>
          </a:prstGeom>
          <a:noFill/>
        </p:spPr>
        <p:txBody>
          <a:bodyPr wrap="square" rtlCol="0">
            <a:spAutoFit/>
          </a:bodyPr>
          <a:lstStyle/>
          <a:p>
            <a:pPr algn="ctr"/>
            <a:r>
              <a:rPr lang="en-US" sz="1600" dirty="0"/>
              <a:t>Rack and pinion</a:t>
            </a:r>
          </a:p>
        </p:txBody>
      </p:sp>
      <p:pic>
        <p:nvPicPr>
          <p:cNvPr id="21" name="Picture 20">
            <a:extLst>
              <a:ext uri="{FF2B5EF4-FFF2-40B4-BE49-F238E27FC236}">
                <a16:creationId xmlns:a16="http://schemas.microsoft.com/office/drawing/2014/main" id="{856B589C-08F0-AF4F-86F7-78ED7A2EF622}"/>
              </a:ext>
            </a:extLst>
          </p:cNvPr>
          <p:cNvPicPr>
            <a:picLocks noChangeAspect="1"/>
          </p:cNvPicPr>
          <p:nvPr/>
        </p:nvPicPr>
        <p:blipFill>
          <a:blip r:embed="rId5"/>
          <a:stretch>
            <a:fillRect/>
          </a:stretch>
        </p:blipFill>
        <p:spPr>
          <a:xfrm>
            <a:off x="8077792" y="4435674"/>
            <a:ext cx="2054114" cy="1521759"/>
          </a:xfrm>
          <a:prstGeom prst="rect">
            <a:avLst/>
          </a:prstGeom>
        </p:spPr>
      </p:pic>
      <p:sp>
        <p:nvSpPr>
          <p:cNvPr id="22" name="TextBox 21">
            <a:extLst>
              <a:ext uri="{FF2B5EF4-FFF2-40B4-BE49-F238E27FC236}">
                <a16:creationId xmlns:a16="http://schemas.microsoft.com/office/drawing/2014/main" id="{BE42D09D-2A00-E14C-BD00-C44AA1120A1E}"/>
              </a:ext>
            </a:extLst>
          </p:cNvPr>
          <p:cNvSpPr txBox="1"/>
          <p:nvPr/>
        </p:nvSpPr>
        <p:spPr>
          <a:xfrm>
            <a:off x="7795293" y="4083462"/>
            <a:ext cx="2466015" cy="338554"/>
          </a:xfrm>
          <a:prstGeom prst="rect">
            <a:avLst/>
          </a:prstGeom>
          <a:noFill/>
        </p:spPr>
        <p:txBody>
          <a:bodyPr wrap="square" rtlCol="0">
            <a:spAutoFit/>
          </a:bodyPr>
          <a:lstStyle/>
          <a:p>
            <a:pPr algn="ctr"/>
            <a:r>
              <a:rPr lang="en-US" sz="1600" dirty="0"/>
              <a:t>Roller chain and sprocket</a:t>
            </a:r>
          </a:p>
        </p:txBody>
      </p:sp>
      <p:sp>
        <p:nvSpPr>
          <p:cNvPr id="16" name="TextBox 15">
            <a:extLst>
              <a:ext uri="{FF2B5EF4-FFF2-40B4-BE49-F238E27FC236}">
                <a16:creationId xmlns:a16="http://schemas.microsoft.com/office/drawing/2014/main" id="{768EC5C0-3399-1F4E-97B2-80D137BE27CE}"/>
              </a:ext>
            </a:extLst>
          </p:cNvPr>
          <p:cNvSpPr txBox="1"/>
          <p:nvPr/>
        </p:nvSpPr>
        <p:spPr>
          <a:xfrm>
            <a:off x="7871842" y="2098648"/>
            <a:ext cx="2466015" cy="338554"/>
          </a:xfrm>
          <a:prstGeom prst="rect">
            <a:avLst/>
          </a:prstGeom>
          <a:noFill/>
        </p:spPr>
        <p:txBody>
          <a:bodyPr wrap="square" rtlCol="0">
            <a:spAutoFit/>
          </a:bodyPr>
          <a:lstStyle/>
          <a:p>
            <a:pPr algn="ctr"/>
            <a:r>
              <a:rPr lang="en-US" sz="1600" dirty="0"/>
              <a:t>Toothed belt drive</a:t>
            </a:r>
          </a:p>
        </p:txBody>
      </p:sp>
      <p:pic>
        <p:nvPicPr>
          <p:cNvPr id="24" name="Picture 23" descr="A close-up of a machine&#10;&#10;Description automatically generated with low confidence">
            <a:extLst>
              <a:ext uri="{FF2B5EF4-FFF2-40B4-BE49-F238E27FC236}">
                <a16:creationId xmlns:a16="http://schemas.microsoft.com/office/drawing/2014/main" id="{4308E18E-D5FE-1742-90CF-EC9E7FEB374A}"/>
              </a:ext>
            </a:extLst>
          </p:cNvPr>
          <p:cNvPicPr>
            <a:picLocks noChangeAspect="1"/>
          </p:cNvPicPr>
          <p:nvPr/>
        </p:nvPicPr>
        <p:blipFill>
          <a:blip r:embed="rId6"/>
          <a:stretch>
            <a:fillRect/>
          </a:stretch>
        </p:blipFill>
        <p:spPr>
          <a:xfrm>
            <a:off x="5091274" y="4422017"/>
            <a:ext cx="2188776" cy="1641583"/>
          </a:xfrm>
          <a:prstGeom prst="rect">
            <a:avLst/>
          </a:prstGeom>
        </p:spPr>
      </p:pic>
      <p:sp>
        <p:nvSpPr>
          <p:cNvPr id="25" name="TextBox 24">
            <a:extLst>
              <a:ext uri="{FF2B5EF4-FFF2-40B4-BE49-F238E27FC236}">
                <a16:creationId xmlns:a16="http://schemas.microsoft.com/office/drawing/2014/main" id="{1CA7F5DE-42F2-964B-9C0D-1144B667513F}"/>
              </a:ext>
            </a:extLst>
          </p:cNvPr>
          <p:cNvSpPr txBox="1"/>
          <p:nvPr/>
        </p:nvSpPr>
        <p:spPr>
          <a:xfrm>
            <a:off x="4904387" y="4069388"/>
            <a:ext cx="2466015" cy="338554"/>
          </a:xfrm>
          <a:prstGeom prst="rect">
            <a:avLst/>
          </a:prstGeom>
          <a:noFill/>
        </p:spPr>
        <p:txBody>
          <a:bodyPr wrap="square" rtlCol="0">
            <a:spAutoFit/>
          </a:bodyPr>
          <a:lstStyle/>
          <a:p>
            <a:pPr algn="ctr"/>
            <a:r>
              <a:rPr lang="en-US" sz="1600" dirty="0"/>
              <a:t>Ball screw (cut-away)</a:t>
            </a:r>
          </a:p>
        </p:txBody>
      </p:sp>
      <p:pic>
        <p:nvPicPr>
          <p:cNvPr id="27" name="Picture 26" descr="A picture containing metalware, screw&#10;&#10;Description automatically generated">
            <a:extLst>
              <a:ext uri="{FF2B5EF4-FFF2-40B4-BE49-F238E27FC236}">
                <a16:creationId xmlns:a16="http://schemas.microsoft.com/office/drawing/2014/main" id="{FA3E6264-1034-D943-8398-56174EB912B4}"/>
              </a:ext>
            </a:extLst>
          </p:cNvPr>
          <p:cNvPicPr>
            <a:picLocks noChangeAspect="1"/>
          </p:cNvPicPr>
          <p:nvPr/>
        </p:nvPicPr>
        <p:blipFill>
          <a:blip r:embed="rId7"/>
          <a:stretch>
            <a:fillRect/>
          </a:stretch>
        </p:blipFill>
        <p:spPr>
          <a:xfrm>
            <a:off x="2416618" y="4435022"/>
            <a:ext cx="1876915" cy="1856002"/>
          </a:xfrm>
          <a:prstGeom prst="rect">
            <a:avLst/>
          </a:prstGeom>
        </p:spPr>
      </p:pic>
      <p:sp>
        <p:nvSpPr>
          <p:cNvPr id="28" name="TextBox 27">
            <a:extLst>
              <a:ext uri="{FF2B5EF4-FFF2-40B4-BE49-F238E27FC236}">
                <a16:creationId xmlns:a16="http://schemas.microsoft.com/office/drawing/2014/main" id="{2605E1A4-55BA-7542-9E26-79455C112BE9}"/>
              </a:ext>
            </a:extLst>
          </p:cNvPr>
          <p:cNvSpPr txBox="1"/>
          <p:nvPr/>
        </p:nvSpPr>
        <p:spPr>
          <a:xfrm>
            <a:off x="2013481" y="4081682"/>
            <a:ext cx="2466015" cy="338554"/>
          </a:xfrm>
          <a:prstGeom prst="rect">
            <a:avLst/>
          </a:prstGeom>
          <a:noFill/>
        </p:spPr>
        <p:txBody>
          <a:bodyPr wrap="square" rtlCol="0">
            <a:spAutoFit/>
          </a:bodyPr>
          <a:lstStyle/>
          <a:p>
            <a:pPr algn="ctr"/>
            <a:r>
              <a:rPr lang="en-US" sz="1600" dirty="0"/>
              <a:t>Lead screw</a:t>
            </a:r>
          </a:p>
        </p:txBody>
      </p:sp>
    </p:spTree>
    <p:extLst>
      <p:ext uri="{BB962C8B-B14F-4D97-AF65-F5344CB8AC3E}">
        <p14:creationId xmlns:p14="http://schemas.microsoft.com/office/powerpoint/2010/main" val="42785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3035</Words>
  <Application>Microsoft Macintosh PowerPoint</Application>
  <PresentationFormat>Widescreen</PresentationFormat>
  <Paragraphs>231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Helvetica</vt:lpstr>
      <vt:lpstr>Office Theme</vt:lpstr>
      <vt:lpstr>PowerPoint Presentation</vt:lpstr>
      <vt:lpstr>Robotics and Mechatronics</vt:lpstr>
      <vt:lpstr>Robotics at Fermilab</vt:lpstr>
      <vt:lpstr> Mechanics Principles</vt:lpstr>
      <vt:lpstr>Joints and Linkages</vt:lpstr>
      <vt:lpstr>Serial and Parallel linkages</vt:lpstr>
      <vt:lpstr>Static Torque</vt:lpstr>
      <vt:lpstr>Dynamic Torque</vt:lpstr>
      <vt:lpstr>Common actuator types</vt:lpstr>
      <vt:lpstr>Gear ratios, torque, and speed</vt:lpstr>
      <vt:lpstr>Exotic gear types</vt:lpstr>
      <vt:lpstr>Brushed DC motor</vt:lpstr>
      <vt:lpstr>Brushless DC motor</vt:lpstr>
      <vt:lpstr>DC motors: Specifications</vt:lpstr>
      <vt:lpstr>Brushless DC motor example</vt:lpstr>
      <vt:lpstr>Stepper motor</vt:lpstr>
      <vt:lpstr>Stepper motors: Specifications</vt:lpstr>
      <vt:lpstr>Motor couplers</vt:lpstr>
      <vt:lpstr>Commercial actuator example: Servo</vt:lpstr>
      <vt:lpstr>Robotics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C. Watts</dc:creator>
  <cp:lastModifiedBy>Adam C. Watts</cp:lastModifiedBy>
  <cp:revision>7</cp:revision>
  <dcterms:created xsi:type="dcterms:W3CDTF">2022-04-18T18:43:36Z</dcterms:created>
  <dcterms:modified xsi:type="dcterms:W3CDTF">2022-04-18T19:48:54Z</dcterms:modified>
</cp:coreProperties>
</file>